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0"/>
  </p:notesMasterIdLst>
  <p:sldIdLst>
    <p:sldId id="256" r:id="rId5"/>
    <p:sldId id="285" r:id="rId6"/>
    <p:sldId id="257" r:id="rId7"/>
    <p:sldId id="293" r:id="rId8"/>
    <p:sldId id="259" r:id="rId9"/>
    <p:sldId id="288" r:id="rId10"/>
    <p:sldId id="286" r:id="rId11"/>
    <p:sldId id="263" r:id="rId12"/>
    <p:sldId id="264" r:id="rId13"/>
    <p:sldId id="265" r:id="rId14"/>
    <p:sldId id="266" r:id="rId15"/>
    <p:sldId id="267" r:id="rId16"/>
    <p:sldId id="268" r:id="rId17"/>
    <p:sldId id="271" r:id="rId18"/>
    <p:sldId id="289" r:id="rId19"/>
    <p:sldId id="300" r:id="rId20"/>
    <p:sldId id="301" r:id="rId21"/>
    <p:sldId id="277" r:id="rId22"/>
    <p:sldId id="274" r:id="rId23"/>
    <p:sldId id="279" r:id="rId24"/>
    <p:sldId id="275" r:id="rId25"/>
    <p:sldId id="280" r:id="rId26"/>
    <p:sldId id="283" r:id="rId27"/>
    <p:sldId id="281" r:id="rId28"/>
    <p:sldId id="282" r:id="rId29"/>
  </p:sldIdLst>
  <p:sldSz cx="9144000" cy="5143500" type="screen16x9"/>
  <p:notesSz cx="6742113" cy="9872663"/>
  <p:embeddedFontLs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Black" panose="02000000000000000000" pitchFamily="2" charset="0"/>
      <p:bold r:id="rId39"/>
      <p:boldItalic r:id="rId40"/>
    </p:embeddedFont>
    <p:embeddedFont>
      <p:font typeface="Roboto Medium"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6E6"/>
    <a:srgbClr val="104886"/>
    <a:srgbClr val="5099EA"/>
    <a:srgbClr val="0D3A6D"/>
    <a:srgbClr val="155EAF"/>
    <a:srgbClr val="79B1EF"/>
    <a:srgbClr val="CAEAFE"/>
    <a:srgbClr val="FFF4C5"/>
    <a:srgbClr val="FFD72F"/>
    <a:srgbClr val="FFE3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7B9B35-188E-4D71-A1A0-08AD3887523C}">
  <a:tblStyle styleId="{8D7B9B35-188E-4D71-A1A0-08AD388752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94660"/>
  </p:normalViewPr>
  <p:slideViewPr>
    <p:cSldViewPr snapToGrid="0">
      <p:cViewPr varScale="1">
        <p:scale>
          <a:sx n="74" d="100"/>
          <a:sy n="74" d="100"/>
        </p:scale>
        <p:origin x="1296" y="5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4212" y="4689515"/>
            <a:ext cx="5393690" cy="4442698"/>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9c453428_0_16: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9c453428_0_16: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5fb2f8daf_0_17: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5fb2f8daf_0_17: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fb2f8daf_0_162: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5fb2f8daf_0_162: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c52d2f48c_0_4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c52d2f48c_0_4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07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c52d2f48c_0_83: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c52d2f48c_0_83: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350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c59af7813_0_5: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c59af7813_0_5: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b8a1d38c_0_77: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b8a1d38c_0_77: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15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c08c5db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c08c5db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c52d2f48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c52d2f48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c86cdd8fe_0_68: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c86cdd8fe_0_68: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734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bb8a1d38c_0_98: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bb8a1d38c_0_98: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79375" y="739775"/>
            <a:ext cx="6583363" cy="3703638"/>
          </a:xfrm>
        </p:spPr>
      </p:sp>
      <p:sp>
        <p:nvSpPr>
          <p:cNvPr id="3" name="Marcador de notas 2"/>
          <p:cNvSpPr>
            <a:spLocks noGrp="1"/>
          </p:cNvSpPr>
          <p:nvPr>
            <p:ph type="body" idx="1"/>
          </p:nvPr>
        </p:nvSpPr>
        <p:spPr/>
        <p:txBody>
          <a:bodyPr/>
          <a:lstStyle/>
          <a:p>
            <a:endParaRPr lang="es-ES"/>
          </a:p>
        </p:txBody>
      </p:sp>
    </p:spTree>
    <p:extLst>
      <p:ext uri="{BB962C8B-B14F-4D97-AF65-F5344CB8AC3E}">
        <p14:creationId xmlns:p14="http://schemas.microsoft.com/office/powerpoint/2010/main" val="1870034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9090756a_1_232: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9090756a_1_232: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d141c3dbc_0_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d141c3dbc_0_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6c86cdd8fe_0_23: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6c86cdd8fe_0_23: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933c8c4a_0_32: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933c8c4a_0_32: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9090756a_1_78: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9090756a_1_78: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d5362fa7d_2_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d5362fa7d_2_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91e1f37e_0_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91e1f37e_0_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c86cdd8fe_0_1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c86cdd8fe_0_1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839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c86cdd8fe_0_1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c86cdd8fe_0_1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c86cdd8fe_0_16: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c86cdd8fe_0_16: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4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b8a1d38c_0_77: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b8a1d38c_0_77: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1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c59af7813_0_20: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c59af7813_0_20: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86cdd8fe_0_54:notes"/>
          <p:cNvSpPr>
            <a:spLocks noGrp="1" noRot="1" noChangeAspect="1"/>
          </p:cNvSpPr>
          <p:nvPr>
            <p:ph type="sldImg" idx="2"/>
          </p:nvPr>
        </p:nvSpPr>
        <p:spPr>
          <a:xfrm>
            <a:off x="79375" y="739775"/>
            <a:ext cx="6583363" cy="37036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86cdd8fe_0_54:notes"/>
          <p:cNvSpPr txBox="1">
            <a:spLocks noGrp="1"/>
          </p:cNvSpPr>
          <p:nvPr>
            <p:ph type="body" idx="1"/>
          </p:nvPr>
        </p:nvSpPr>
        <p:spPr>
          <a:xfrm>
            <a:off x="674212" y="4689515"/>
            <a:ext cx="5393690" cy="44426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 name="Google Shape;19;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Slide Number Placeholder 5"/>
          <p:cNvSpPr>
            <a:spLocks noGrp="1"/>
          </p:cNvSpPr>
          <p:nvPr>
            <p:ph type="sldNum" sz="quarter" idx="12"/>
          </p:nvPr>
        </p:nvSpPr>
        <p:spPr/>
        <p:txBody>
          <a:bodyPr/>
          <a:lstStyle/>
          <a:p>
            <a:fld id="{78B1F91C-3DFE-44CF-9C1F-1EAE9284C8EC}" type="slidenum">
              <a:rPr lang="es-ES" smtClean="0"/>
              <a:t>‹Nº›</a:t>
            </a:fld>
            <a:endParaRPr lang="es-ES"/>
          </a:p>
        </p:txBody>
      </p:sp>
    </p:spTree>
    <p:extLst>
      <p:ext uri="{BB962C8B-B14F-4D97-AF65-F5344CB8AC3E}">
        <p14:creationId xmlns:p14="http://schemas.microsoft.com/office/powerpoint/2010/main" val="210175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3" name="Google Shape;23;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471900" y="901650"/>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471900" y="901650"/>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6" name="Google Shape;36;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p:nvPr/>
        </p:nvSpPr>
        <p:spPr>
          <a:xfrm rot="10800000" flipH="1">
            <a:off x="0" y="631500"/>
            <a:ext cx="9144000" cy="4512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0" y="552171"/>
            <a:ext cx="9144000" cy="1230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title"/>
          </p:nvPr>
        </p:nvSpPr>
        <p:spPr>
          <a:xfrm>
            <a:off x="158700" y="0"/>
            <a:ext cx="3939000" cy="500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1" name="Google Shape;41;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p:nvPr/>
        </p:nvSpPr>
        <p:spPr>
          <a:xfrm rot="10800000" flipH="1">
            <a:off x="3395800" y="541225"/>
            <a:ext cx="5748300" cy="4602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5400000">
            <a:off x="1148950" y="2788050"/>
            <a:ext cx="46023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7" name="Google Shape;47;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0" name="Google Shape;50;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flipH="1">
            <a:off x="150" y="0"/>
            <a:ext cx="4161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5400000">
            <a:off x="1535400" y="25174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a:spLocks noGrp="1"/>
          </p:cNvSpPr>
          <p:nvPr>
            <p:ph type="title"/>
          </p:nvPr>
        </p:nvSpPr>
        <p:spPr>
          <a:xfrm>
            <a:off x="265500" y="1391200"/>
            <a:ext cx="3680400" cy="148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60" name="Google Shape;60;p9"/>
          <p:cNvSpPr txBox="1">
            <a:spLocks noGrp="1"/>
          </p:cNvSpPr>
          <p:nvPr>
            <p:ph type="subTitle" idx="1"/>
          </p:nvPr>
        </p:nvSpPr>
        <p:spPr>
          <a:xfrm>
            <a:off x="265500" y="3038750"/>
            <a:ext cx="3644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413900" y="1087675"/>
            <a:ext cx="4362600" cy="33315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2" name="Google Shape;62;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p:nvPr/>
        </p:nvSpPr>
        <p:spPr>
          <a:xfrm rot="10800000" flipH="1">
            <a:off x="0" y="-50"/>
            <a:ext cx="9144000" cy="4335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rot="10800000" flipH="1">
            <a:off x="0" y="4261150"/>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txBox="1">
            <a:spLocks noGrp="1"/>
          </p:cNvSpPr>
          <p:nvPr>
            <p:ph type="body" idx="1"/>
          </p:nvPr>
        </p:nvSpPr>
        <p:spPr>
          <a:xfrm>
            <a:off x="63475" y="4104050"/>
            <a:ext cx="8382000" cy="7740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67" name="Google Shape;67;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CE132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901650"/>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Black"/>
              <a:buNone/>
              <a:defRPr sz="3200">
                <a:solidFill>
                  <a:schemeClr val="lt1"/>
                </a:solidFill>
                <a:latin typeface="Roboto Black"/>
                <a:ea typeface="Roboto Black"/>
                <a:cs typeface="Roboto Black"/>
                <a:sym typeface="Roboto Black"/>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ctrTitle"/>
          </p:nvPr>
        </p:nvSpPr>
        <p:spPr>
          <a:xfrm>
            <a:off x="390525" y="913337"/>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dirty="0"/>
              <a:t>Plan de Transformación Digital </a:t>
            </a:r>
            <a:endParaRPr sz="4000" dirty="0"/>
          </a:p>
        </p:txBody>
      </p:sp>
      <p:sp>
        <p:nvSpPr>
          <p:cNvPr id="79" name="Google Shape;79;p13"/>
          <p:cNvSpPr txBox="1">
            <a:spLocks noGrp="1"/>
          </p:cNvSpPr>
          <p:nvPr>
            <p:ph type="subTitle" idx="1"/>
          </p:nvPr>
        </p:nvSpPr>
        <p:spPr>
          <a:xfrm>
            <a:off x="390525" y="171386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t>NOMBRE DE LA EMPRESA: </a:t>
            </a:r>
            <a:endParaRPr b="1" dirty="0"/>
          </a:p>
          <a:p>
            <a:pPr marL="0" lvl="0" indent="0" algn="l" rtl="0">
              <a:spcBef>
                <a:spcPts val="0"/>
              </a:spcBef>
              <a:spcAft>
                <a:spcPts val="0"/>
              </a:spcAft>
              <a:buNone/>
            </a:pPr>
            <a:endParaRPr b="1" dirty="0"/>
          </a:p>
        </p:txBody>
      </p:sp>
      <p:sp>
        <p:nvSpPr>
          <p:cNvPr id="80" name="Google Shape;80;p13"/>
          <p:cNvSpPr/>
          <p:nvPr/>
        </p:nvSpPr>
        <p:spPr>
          <a:xfrm>
            <a:off x="0" y="-10150"/>
            <a:ext cx="9144000" cy="8961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3"/>
          <p:cNvPicPr preferRelativeResize="0"/>
          <p:nvPr/>
        </p:nvPicPr>
        <p:blipFill rotWithShape="1">
          <a:blip r:embed="rId3">
            <a:alphaModFix/>
          </a:blip>
          <a:srcRect b="51451"/>
          <a:stretch/>
        </p:blipFill>
        <p:spPr>
          <a:xfrm>
            <a:off x="0" y="3202100"/>
            <a:ext cx="9129902" cy="1941400"/>
          </a:xfrm>
          <a:prstGeom prst="rect">
            <a:avLst/>
          </a:prstGeom>
          <a:noFill/>
          <a:ln>
            <a:noFill/>
          </a:ln>
        </p:spPr>
      </p:pic>
      <p:sp>
        <p:nvSpPr>
          <p:cNvPr id="84" name="Google Shape;84;p13"/>
          <p:cNvSpPr txBox="1"/>
          <p:nvPr/>
        </p:nvSpPr>
        <p:spPr>
          <a:xfrm>
            <a:off x="188110" y="2197563"/>
            <a:ext cx="2377800" cy="373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s" dirty="0">
                <a:solidFill>
                  <a:srgbClr val="FFD966"/>
                </a:solidFill>
                <a:latin typeface="Roboto Medium"/>
                <a:ea typeface="Roboto Medium"/>
                <a:cs typeface="Roboto Medium"/>
                <a:sym typeface="Roboto Medium"/>
              </a:rPr>
              <a:t>XXXX, XX de XX de 2023</a:t>
            </a:r>
            <a:endParaRPr dirty="0">
              <a:solidFill>
                <a:srgbClr val="FFD966"/>
              </a:solidFill>
              <a:latin typeface="Roboto Medium"/>
              <a:ea typeface="Roboto Medium"/>
              <a:cs typeface="Roboto Medium"/>
              <a:sym typeface="Roboto Medium"/>
            </a:endParaRPr>
          </a:p>
        </p:txBody>
      </p:sp>
      <p:grpSp>
        <p:nvGrpSpPr>
          <p:cNvPr id="2" name="Grupo 1">
            <a:extLst>
              <a:ext uri="{FF2B5EF4-FFF2-40B4-BE49-F238E27FC236}">
                <a16:creationId xmlns:a16="http://schemas.microsoft.com/office/drawing/2014/main" id="{84015C57-ACDA-2D90-25F8-AE7F6C874214}"/>
              </a:ext>
            </a:extLst>
          </p:cNvPr>
          <p:cNvGrpSpPr/>
          <p:nvPr/>
        </p:nvGrpSpPr>
        <p:grpSpPr>
          <a:xfrm>
            <a:off x="14100" y="27540"/>
            <a:ext cx="9074006" cy="760743"/>
            <a:chOff x="3467" y="121370"/>
            <a:chExt cx="9074006" cy="760743"/>
          </a:xfrm>
        </p:grpSpPr>
        <p:pic>
          <p:nvPicPr>
            <p:cNvPr id="3" name="Imagen 2" descr="Imagen que contiene Gráfico&#10;&#10;Descripción generada automáticamente">
              <a:extLst>
                <a:ext uri="{FF2B5EF4-FFF2-40B4-BE49-F238E27FC236}">
                  <a16:creationId xmlns:a16="http://schemas.microsoft.com/office/drawing/2014/main" id="{A113185A-1358-6FE3-9A68-D1D3284DA6E0}"/>
                </a:ext>
              </a:extLst>
            </p:cNvPr>
            <p:cNvPicPr>
              <a:picLocks noChangeAspect="1"/>
            </p:cNvPicPr>
            <p:nvPr/>
          </p:nvPicPr>
          <p:blipFill>
            <a:blip r:embed="rId4"/>
            <a:stretch>
              <a:fillRect/>
            </a:stretch>
          </p:blipFill>
          <p:spPr>
            <a:xfrm>
              <a:off x="7184031" y="292383"/>
              <a:ext cx="1893442" cy="569439"/>
            </a:xfrm>
            <a:prstGeom prst="rect">
              <a:avLst/>
            </a:prstGeom>
          </p:spPr>
        </p:pic>
        <p:pic>
          <p:nvPicPr>
            <p:cNvPr id="4" name="Imagen 3" descr="Logotipo&#10;&#10;Descripción generada automáticamente con confianza media">
              <a:extLst>
                <a:ext uri="{FF2B5EF4-FFF2-40B4-BE49-F238E27FC236}">
                  <a16:creationId xmlns:a16="http://schemas.microsoft.com/office/drawing/2014/main" id="{08D816CB-87DA-3289-B480-6DF16F9D09B3}"/>
                </a:ext>
              </a:extLst>
            </p:cNvPr>
            <p:cNvPicPr>
              <a:picLocks noChangeAspect="1"/>
            </p:cNvPicPr>
            <p:nvPr/>
          </p:nvPicPr>
          <p:blipFill rotWithShape="1">
            <a:blip r:embed="rId5"/>
            <a:srcRect b="13715"/>
            <a:stretch/>
          </p:blipFill>
          <p:spPr>
            <a:xfrm>
              <a:off x="5684058" y="206239"/>
              <a:ext cx="1339226" cy="649997"/>
            </a:xfrm>
            <a:prstGeom prst="rect">
              <a:avLst/>
            </a:prstGeom>
          </p:spPr>
        </p:pic>
        <p:pic>
          <p:nvPicPr>
            <p:cNvPr id="5" name="Imagen 4" descr="Texto&#10;&#10;Descripción generada automáticamente">
              <a:extLst>
                <a:ext uri="{FF2B5EF4-FFF2-40B4-BE49-F238E27FC236}">
                  <a16:creationId xmlns:a16="http://schemas.microsoft.com/office/drawing/2014/main" id="{751F2960-982A-0866-86B1-4AF0E57CDD14}"/>
                </a:ext>
              </a:extLst>
            </p:cNvPr>
            <p:cNvPicPr>
              <a:picLocks noChangeAspect="1"/>
            </p:cNvPicPr>
            <p:nvPr/>
          </p:nvPicPr>
          <p:blipFill>
            <a:blip r:embed="rId6"/>
            <a:stretch>
              <a:fillRect/>
            </a:stretch>
          </p:blipFill>
          <p:spPr>
            <a:xfrm>
              <a:off x="2727249" y="262105"/>
              <a:ext cx="2876435" cy="569439"/>
            </a:xfrm>
            <a:prstGeom prst="rect">
              <a:avLst/>
            </a:prstGeom>
          </p:spPr>
        </p:pic>
        <p:pic>
          <p:nvPicPr>
            <p:cNvPr id="6" name="Imagen 5" descr="Interfaz de usuario gráfica, Aplicación, Teams&#10;&#10;Descripción generada automáticamente">
              <a:extLst>
                <a:ext uri="{FF2B5EF4-FFF2-40B4-BE49-F238E27FC236}">
                  <a16:creationId xmlns:a16="http://schemas.microsoft.com/office/drawing/2014/main" id="{6E81FA0E-FDC6-33C6-9DEF-E25C41286B11}"/>
                </a:ext>
              </a:extLst>
            </p:cNvPr>
            <p:cNvPicPr>
              <a:picLocks noChangeAspect="1"/>
            </p:cNvPicPr>
            <p:nvPr/>
          </p:nvPicPr>
          <p:blipFill>
            <a:blip r:embed="rId7"/>
            <a:stretch>
              <a:fillRect/>
            </a:stretch>
          </p:blipFill>
          <p:spPr>
            <a:xfrm>
              <a:off x="3467" y="121370"/>
              <a:ext cx="2592049" cy="760743"/>
            </a:xfrm>
            <a:prstGeom prst="rect">
              <a:avLst/>
            </a:prstGeom>
          </p:spPr>
        </p:pic>
      </p:grpSp>
      <p:pic>
        <p:nvPicPr>
          <p:cNvPr id="7" name="Imagen 6">
            <a:extLst>
              <a:ext uri="{FF2B5EF4-FFF2-40B4-BE49-F238E27FC236}">
                <a16:creationId xmlns:a16="http://schemas.microsoft.com/office/drawing/2014/main" id="{6639BCAB-9908-265D-DF19-803419294A9E}"/>
              </a:ext>
            </a:extLst>
          </p:cNvPr>
          <p:cNvPicPr>
            <a:picLocks noChangeAspect="1"/>
          </p:cNvPicPr>
          <p:nvPr/>
        </p:nvPicPr>
        <p:blipFill>
          <a:blip r:embed="rId8"/>
          <a:stretch>
            <a:fillRect/>
          </a:stretch>
        </p:blipFill>
        <p:spPr>
          <a:xfrm>
            <a:off x="7930870" y="2384463"/>
            <a:ext cx="1199032" cy="8243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136823" y="91470"/>
            <a:ext cx="6343489" cy="4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t>Perfil de Cliente </a:t>
            </a:r>
            <a:r>
              <a:rPr lang="es" sz="1800" i="1" dirty="0"/>
              <a:t>- </a:t>
            </a:r>
            <a:r>
              <a:rPr lang="es" sz="1800" dirty="0"/>
              <a:t>Mapa de empatía (Guía)</a:t>
            </a:r>
            <a:endParaRPr sz="1800" dirty="0"/>
          </a:p>
        </p:txBody>
      </p:sp>
      <p:pic>
        <p:nvPicPr>
          <p:cNvPr id="155" name="Google Shape;155;p22"/>
          <p:cNvPicPr preferRelativeResize="0"/>
          <p:nvPr/>
        </p:nvPicPr>
        <p:blipFill rotWithShape="1">
          <a:blip r:embed="rId3">
            <a:alphaModFix/>
          </a:blip>
          <a:srcRect l="3381" t="8047" r="3195" b="5229"/>
          <a:stretch/>
        </p:blipFill>
        <p:spPr>
          <a:xfrm>
            <a:off x="620436" y="500663"/>
            <a:ext cx="7903127" cy="4585074"/>
          </a:xfrm>
          <a:prstGeom prst="rect">
            <a:avLst/>
          </a:prstGeom>
          <a:noFill/>
          <a:ln>
            <a:noFill/>
          </a:ln>
        </p:spPr>
      </p:pic>
      <p:sp>
        <p:nvSpPr>
          <p:cNvPr id="156" name="Google Shape;156;p22"/>
          <p:cNvSpPr txBox="1"/>
          <p:nvPr/>
        </p:nvSpPr>
        <p:spPr>
          <a:xfrm>
            <a:off x="774850" y="1815350"/>
            <a:ext cx="2022000" cy="19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60"/>
        <p:cNvGrpSpPr/>
        <p:nvPr/>
      </p:nvGrpSpPr>
      <p:grpSpPr>
        <a:xfrm>
          <a:off x="0" y="0"/>
          <a:ext cx="0" cy="0"/>
          <a:chOff x="0" y="0"/>
          <a:chExt cx="0" cy="0"/>
        </a:xfrm>
      </p:grpSpPr>
      <p:pic>
        <p:nvPicPr>
          <p:cNvPr id="161" name="Google Shape;161;p23"/>
          <p:cNvPicPr preferRelativeResize="0"/>
          <p:nvPr/>
        </p:nvPicPr>
        <p:blipFill>
          <a:blip r:embed="rId3">
            <a:alphaModFix amt="8000"/>
          </a:blip>
          <a:stretch>
            <a:fillRect/>
          </a:stretch>
        </p:blipFill>
        <p:spPr>
          <a:xfrm>
            <a:off x="2652646" y="1154161"/>
            <a:ext cx="3718050" cy="3718050"/>
          </a:xfrm>
          <a:prstGeom prst="rect">
            <a:avLst/>
          </a:prstGeom>
          <a:noFill/>
          <a:ln>
            <a:noFill/>
          </a:ln>
        </p:spPr>
      </p:pic>
      <p:graphicFrame>
        <p:nvGraphicFramePr>
          <p:cNvPr id="162" name="Google Shape;162;p23"/>
          <p:cNvGraphicFramePr/>
          <p:nvPr/>
        </p:nvGraphicFramePr>
        <p:xfrm>
          <a:off x="41900" y="619654"/>
          <a:ext cx="9060525" cy="4475010"/>
        </p:xfrm>
        <a:graphic>
          <a:graphicData uri="http://schemas.openxmlformats.org/drawingml/2006/table">
            <a:tbl>
              <a:tblPr>
                <a:noFill/>
                <a:tableStyleId>{8D7B9B35-188E-4D71-A1A0-08AD3887523C}</a:tableStyleId>
              </a:tblPr>
              <a:tblGrid>
                <a:gridCol w="2628925">
                  <a:extLst>
                    <a:ext uri="{9D8B030D-6E8A-4147-A177-3AD203B41FA5}">
                      <a16:colId xmlns:a16="http://schemas.microsoft.com/office/drawing/2014/main" val="20000"/>
                    </a:ext>
                  </a:extLst>
                </a:gridCol>
                <a:gridCol w="1859025">
                  <a:extLst>
                    <a:ext uri="{9D8B030D-6E8A-4147-A177-3AD203B41FA5}">
                      <a16:colId xmlns:a16="http://schemas.microsoft.com/office/drawing/2014/main" val="20001"/>
                    </a:ext>
                  </a:extLst>
                </a:gridCol>
                <a:gridCol w="1859025">
                  <a:extLst>
                    <a:ext uri="{9D8B030D-6E8A-4147-A177-3AD203B41FA5}">
                      <a16:colId xmlns:a16="http://schemas.microsoft.com/office/drawing/2014/main" val="20002"/>
                    </a:ext>
                  </a:extLst>
                </a:gridCol>
                <a:gridCol w="2713550">
                  <a:extLst>
                    <a:ext uri="{9D8B030D-6E8A-4147-A177-3AD203B41FA5}">
                      <a16:colId xmlns:a16="http://schemas.microsoft.com/office/drawing/2014/main" val="20003"/>
                    </a:ext>
                  </a:extLst>
                </a:gridCol>
              </a:tblGrid>
              <a:tr h="936400">
                <a:tc gridSpan="2">
                  <a:txBody>
                    <a:bodyPr/>
                    <a:lstStyle/>
                    <a:p>
                      <a:pPr marL="0" lvl="0" indent="0" algn="ctr" rtl="0">
                        <a:spcBef>
                          <a:spcPts val="0"/>
                        </a:spcBef>
                        <a:spcAft>
                          <a:spcPts val="0"/>
                        </a:spcAft>
                        <a:buNone/>
                      </a:pPr>
                      <a:r>
                        <a:rPr lang="es" sz="900" b="1">
                          <a:solidFill>
                            <a:srgbClr val="FFFFFF"/>
                          </a:solidFill>
                          <a:highlight>
                            <a:srgbClr val="666666"/>
                          </a:highlight>
                        </a:rPr>
                        <a:t> 1 </a:t>
                      </a:r>
                      <a:r>
                        <a:rPr lang="es" sz="900" b="1"/>
                        <a:t> ¿Con QUIÉN queremos empatizar?</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7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ES"/>
                    </a:p>
                  </a:txBody>
                  <a:tcPr/>
                </a:tc>
                <a:tc gridSpan="2">
                  <a:txBody>
                    <a:bodyPr/>
                    <a:lstStyle/>
                    <a:p>
                      <a:pPr marL="0" lvl="0" indent="0" algn="ctr" rtl="0">
                        <a:spcBef>
                          <a:spcPts val="0"/>
                        </a:spcBef>
                        <a:spcAft>
                          <a:spcPts val="0"/>
                        </a:spcAft>
                        <a:buNone/>
                      </a:pPr>
                      <a:r>
                        <a:rPr lang="es" sz="900" b="1">
                          <a:solidFill>
                            <a:srgbClr val="FFFFFF"/>
                          </a:solidFill>
                          <a:highlight>
                            <a:srgbClr val="666666"/>
                          </a:highlight>
                        </a:rPr>
                        <a:t> 2 </a:t>
                      </a:r>
                      <a:r>
                        <a:rPr lang="es" sz="900" b="1"/>
                        <a:t> ¿Qué necesitan HACER?</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9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ES"/>
                    </a:p>
                  </a:txBody>
                  <a:tcPr/>
                </a:tc>
                <a:extLst>
                  <a:ext uri="{0D108BD9-81ED-4DB2-BD59-A6C34878D82A}">
                    <a16:rowId xmlns:a16="http://schemas.microsoft.com/office/drawing/2014/main" val="10000"/>
                  </a:ext>
                </a:extLst>
              </a:tr>
              <a:tr h="309325">
                <a:tc rowSpan="5">
                  <a:txBody>
                    <a:bodyPr/>
                    <a:lstStyle/>
                    <a:p>
                      <a:pPr marL="0" lvl="0" indent="0" algn="ctr" rtl="0">
                        <a:spcBef>
                          <a:spcPts val="0"/>
                        </a:spcBef>
                        <a:spcAft>
                          <a:spcPts val="0"/>
                        </a:spcAft>
                        <a:buNone/>
                      </a:pPr>
                      <a:r>
                        <a:rPr lang="es" sz="900" b="1">
                          <a:solidFill>
                            <a:srgbClr val="FFFFFF"/>
                          </a:solidFill>
                          <a:highlight>
                            <a:srgbClr val="666666"/>
                          </a:highlight>
                        </a:rPr>
                        <a:t> 6 </a:t>
                      </a:r>
                      <a:r>
                        <a:rPr lang="es" sz="900" b="1"/>
                        <a:t> ¿Qué ESCUCHAN?</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3000">
                          <a:latin typeface="Roboto"/>
                          <a:ea typeface="Roboto"/>
                          <a:cs typeface="Roboto"/>
                          <a:sym typeface="Roboto"/>
                        </a:rPr>
                        <a:t>&lt;rellena este bloque&gt;</a:t>
                      </a:r>
                      <a:endParaRPr sz="3000" b="1"/>
                    </a:p>
                  </a:txBody>
                  <a:tcPr marL="90000" marR="90000" marT="90000" marB="900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lvl="0" indent="0" algn="ctr" rtl="0">
                        <a:spcBef>
                          <a:spcPts val="0"/>
                        </a:spcBef>
                        <a:spcAft>
                          <a:spcPts val="0"/>
                        </a:spcAft>
                        <a:buNone/>
                      </a:pPr>
                      <a:r>
                        <a:rPr lang="es" sz="900" b="1">
                          <a:solidFill>
                            <a:srgbClr val="FFFFFF"/>
                          </a:solidFill>
                          <a:highlight>
                            <a:srgbClr val="666666"/>
                          </a:highlight>
                        </a:rPr>
                        <a:t> 7 </a:t>
                      </a:r>
                      <a:r>
                        <a:rPr lang="es" sz="900" b="1"/>
                        <a:t> ¿Qué PIENSAN y SIENTEN?</a:t>
                      </a:r>
                      <a:endParaRPr/>
                    </a:p>
                  </a:txBody>
                  <a:tcPr marL="0" marR="0" marT="90000" marB="900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s-ES"/>
                    </a:p>
                  </a:txBody>
                  <a:tcPr/>
                </a:tc>
                <a:tc rowSpan="3">
                  <a:txBody>
                    <a:bodyPr/>
                    <a:lstStyle/>
                    <a:p>
                      <a:pPr marL="0" lvl="0" indent="0" algn="ctr" rtl="0">
                        <a:spcBef>
                          <a:spcPts val="0"/>
                        </a:spcBef>
                        <a:spcAft>
                          <a:spcPts val="0"/>
                        </a:spcAft>
                        <a:buNone/>
                      </a:pPr>
                      <a:r>
                        <a:rPr lang="es" sz="900" b="1">
                          <a:solidFill>
                            <a:srgbClr val="FFFFFF"/>
                          </a:solidFill>
                          <a:highlight>
                            <a:srgbClr val="666666"/>
                          </a:highlight>
                        </a:rPr>
                        <a:t> 3 </a:t>
                      </a:r>
                      <a:r>
                        <a:rPr lang="es" sz="900" b="1"/>
                        <a:t> ¿Qué VEN?</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900" b="1"/>
                    </a:p>
                  </a:txBody>
                  <a:tcPr marL="90000" marR="90000" marT="90000" marB="900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28850">
                <a:tc vMerge="1">
                  <a:txBody>
                    <a:bodyPr/>
                    <a:lstStyle/>
                    <a:p>
                      <a:endParaRPr lang="es-ES"/>
                    </a:p>
                  </a:txBody>
                  <a:tcPr/>
                </a:tc>
                <a:tc rowSpan="3">
                  <a:txBody>
                    <a:bodyPr/>
                    <a:lstStyle/>
                    <a:p>
                      <a:pPr marL="0" lvl="0" indent="0" algn="ctr" rtl="0">
                        <a:spcBef>
                          <a:spcPts val="0"/>
                        </a:spcBef>
                        <a:spcAft>
                          <a:spcPts val="0"/>
                        </a:spcAft>
                        <a:buNone/>
                      </a:pPr>
                      <a:r>
                        <a:rPr lang="es" sz="800" b="1"/>
                        <a:t>Esfuerzos</a:t>
                      </a:r>
                      <a:endParaRPr sz="8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800" b="1"/>
                    </a:p>
                  </a:txBody>
                  <a:tcPr marL="91425" marR="91425" marT="0" marB="91425">
                    <a:lnL w="9525" cap="flat" cmpd="sng">
                      <a:solidFill>
                        <a:srgbClr val="000000"/>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rowSpan="3">
                  <a:txBody>
                    <a:bodyPr/>
                    <a:lstStyle/>
                    <a:p>
                      <a:pPr marL="0" lvl="0" indent="0" algn="ctr" rtl="0">
                        <a:spcBef>
                          <a:spcPts val="0"/>
                        </a:spcBef>
                        <a:spcAft>
                          <a:spcPts val="0"/>
                        </a:spcAft>
                        <a:buNone/>
                      </a:pPr>
                      <a:r>
                        <a:rPr lang="es" sz="800" b="1"/>
                        <a:t>Resultados</a:t>
                      </a:r>
                      <a:endParaRPr sz="8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800" b="1"/>
                    </a:p>
                  </a:txBody>
                  <a:tcPr marL="91425" marR="91425" marT="0" marB="91425">
                    <a:lnL w="9525" cap="flat" cmpd="sng">
                      <a:solidFill>
                        <a:srgbClr val="000000"/>
                      </a:solidFill>
                      <a:prstDash val="dot"/>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vMerge="1">
                  <a:txBody>
                    <a:bodyPr/>
                    <a:lstStyle/>
                    <a:p>
                      <a:endParaRPr lang="es-ES"/>
                    </a:p>
                  </a:txBody>
                  <a:tcPr/>
                </a:tc>
                <a:extLst>
                  <a:ext uri="{0D108BD9-81ED-4DB2-BD59-A6C34878D82A}">
                    <a16:rowId xmlns:a16="http://schemas.microsoft.com/office/drawing/2014/main" val="10002"/>
                  </a:ext>
                </a:extLst>
              </a:tr>
              <a:tr h="438175">
                <a:tc vMerge="1">
                  <a:txBody>
                    <a:bodyPr/>
                    <a:lstStyle/>
                    <a:p>
                      <a:endParaRPr lang="es-ES"/>
                    </a:p>
                  </a:txBody>
                  <a:tcPr/>
                </a:tc>
                <a:tc vMerge="1">
                  <a:txBody>
                    <a:bodyPr/>
                    <a:lstStyle/>
                    <a:p>
                      <a:endParaRPr lang="es-ES"/>
                    </a:p>
                  </a:txBody>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3"/>
                  </a:ext>
                </a:extLst>
              </a:tr>
              <a:tr h="533800">
                <a:tc vMerge="1">
                  <a:txBody>
                    <a:bodyPr/>
                    <a:lstStyle/>
                    <a:p>
                      <a:endParaRPr lang="es-ES"/>
                    </a:p>
                  </a:txBody>
                  <a:tcPr/>
                </a:tc>
                <a:tc vMerge="1">
                  <a:txBody>
                    <a:bodyPr/>
                    <a:lstStyle/>
                    <a:p>
                      <a:endParaRPr lang="es-ES"/>
                    </a:p>
                  </a:txBody>
                  <a:tcPr/>
                </a:tc>
                <a:tc vMerge="1">
                  <a:txBody>
                    <a:bodyPr/>
                    <a:lstStyle/>
                    <a:p>
                      <a:endParaRPr lang="es-ES"/>
                    </a:p>
                  </a:txBody>
                  <a:tcPr/>
                </a:tc>
                <a:tc rowSpan="2">
                  <a:txBody>
                    <a:bodyPr/>
                    <a:lstStyle/>
                    <a:p>
                      <a:pPr marL="0" lvl="0" indent="0" algn="ctr" rtl="0">
                        <a:spcBef>
                          <a:spcPts val="0"/>
                        </a:spcBef>
                        <a:spcAft>
                          <a:spcPts val="0"/>
                        </a:spcAft>
                        <a:buNone/>
                      </a:pPr>
                      <a:r>
                        <a:rPr lang="es" sz="900" b="1">
                          <a:solidFill>
                            <a:srgbClr val="FFFFFF"/>
                          </a:solidFill>
                          <a:highlight>
                            <a:srgbClr val="666666"/>
                          </a:highlight>
                        </a:rPr>
                        <a:t> 4 </a:t>
                      </a:r>
                      <a:r>
                        <a:rPr lang="es" sz="900" b="1"/>
                        <a:t> ¿Qué DICEN?</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9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22600">
                <a:tc vMerge="1">
                  <a:txBody>
                    <a:bodyPr/>
                    <a:lstStyle/>
                    <a:p>
                      <a:endParaRPr lang="es-ES"/>
                    </a:p>
                  </a:txBody>
                  <a:tcPr/>
                </a:tc>
                <a:tc gridSpan="2">
                  <a:txBody>
                    <a:bodyPr/>
                    <a:lstStyle/>
                    <a:p>
                      <a:pPr marL="0" lvl="0" indent="0" algn="ctr" rtl="0">
                        <a:spcBef>
                          <a:spcPts val="0"/>
                        </a:spcBef>
                        <a:spcAft>
                          <a:spcPts val="0"/>
                        </a:spcAft>
                        <a:buNone/>
                      </a:pPr>
                      <a:r>
                        <a:rPr lang="es" sz="800" b="1"/>
                        <a:t>Otros pensamientos y sentimientos</a:t>
                      </a:r>
                      <a:endParaRPr sz="8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sz="800" b="1"/>
                    </a:p>
                  </a:txBody>
                  <a:tcPr marL="91425" marR="91425" marT="54000"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ES"/>
                    </a:p>
                  </a:txBody>
                  <a:tcPr/>
                </a:tc>
                <a:tc vMerge="1">
                  <a:txBody>
                    <a:bodyPr/>
                    <a:lstStyle/>
                    <a:p>
                      <a:endParaRPr lang="es-ES"/>
                    </a:p>
                  </a:txBody>
                  <a:tcPr/>
                </a:tc>
                <a:extLst>
                  <a:ext uri="{0D108BD9-81ED-4DB2-BD59-A6C34878D82A}">
                    <a16:rowId xmlns:a16="http://schemas.microsoft.com/office/drawing/2014/main" val="10005"/>
                  </a:ext>
                </a:extLst>
              </a:tr>
              <a:tr h="798025">
                <a:tc gridSpan="4">
                  <a:txBody>
                    <a:bodyPr/>
                    <a:lstStyle/>
                    <a:p>
                      <a:pPr marL="0" lvl="0" indent="0" algn="ctr" rtl="0">
                        <a:spcBef>
                          <a:spcPts val="0"/>
                        </a:spcBef>
                        <a:spcAft>
                          <a:spcPts val="0"/>
                        </a:spcAft>
                        <a:buNone/>
                      </a:pPr>
                      <a:r>
                        <a:rPr lang="es" sz="900" b="1">
                          <a:solidFill>
                            <a:srgbClr val="FFFFFF"/>
                          </a:solidFill>
                          <a:highlight>
                            <a:srgbClr val="666666"/>
                          </a:highlight>
                        </a:rPr>
                        <a:t> 5 </a:t>
                      </a:r>
                      <a:r>
                        <a:rPr lang="es" sz="900" b="1"/>
                        <a:t> ¿Qué HACEN?</a:t>
                      </a:r>
                      <a:endParaRPr sz="900" b="1"/>
                    </a:p>
                    <a:p>
                      <a:pPr marL="0" lvl="0" indent="0" algn="ctr" rtl="0">
                        <a:spcBef>
                          <a:spcPts val="0"/>
                        </a:spcBef>
                        <a:spcAft>
                          <a:spcPts val="0"/>
                        </a:spcAft>
                        <a:buNone/>
                      </a:pPr>
                      <a:endParaRPr sz="400">
                        <a:latin typeface="Roboto"/>
                        <a:ea typeface="Roboto"/>
                        <a:cs typeface="Roboto"/>
                        <a:sym typeface="Roboto"/>
                      </a:endParaRPr>
                    </a:p>
                    <a:p>
                      <a:pPr marL="0" lvl="0" indent="0" algn="ctr" rtl="0">
                        <a:spcBef>
                          <a:spcPts val="0"/>
                        </a:spcBef>
                        <a:spcAft>
                          <a:spcPts val="0"/>
                        </a:spcAft>
                        <a:buNone/>
                      </a:pPr>
                      <a:r>
                        <a:rPr lang="es" sz="700">
                          <a:latin typeface="Roboto"/>
                          <a:ea typeface="Roboto"/>
                          <a:cs typeface="Roboto"/>
                          <a:sym typeface="Roboto"/>
                        </a:rPr>
                        <a:t>&lt;rellena este bloque&gt;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6"/>
                  </a:ext>
                </a:extLst>
              </a:tr>
            </a:tbl>
          </a:graphicData>
        </a:graphic>
      </p:graphicFrame>
      <p:sp>
        <p:nvSpPr>
          <p:cNvPr id="163" name="Google Shape;163;p23"/>
          <p:cNvSpPr txBox="1">
            <a:spLocks noGrp="1"/>
          </p:cNvSpPr>
          <p:nvPr>
            <p:ph type="title"/>
          </p:nvPr>
        </p:nvSpPr>
        <p:spPr>
          <a:xfrm>
            <a:off x="158699" y="0"/>
            <a:ext cx="4787011"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t>Perfil de Cliente </a:t>
            </a:r>
            <a:r>
              <a:rPr lang="es" sz="1800" i="1" dirty="0"/>
              <a:t>- </a:t>
            </a:r>
            <a:r>
              <a:rPr lang="es" sz="1800" dirty="0"/>
              <a:t>Mapa de empatía</a:t>
            </a:r>
            <a:endParaRPr dirty="0"/>
          </a:p>
        </p:txBody>
      </p:sp>
      <p:sp>
        <p:nvSpPr>
          <p:cNvPr id="164" name="Google Shape;164;p23"/>
          <p:cNvSpPr/>
          <p:nvPr/>
        </p:nvSpPr>
        <p:spPr>
          <a:xfrm>
            <a:off x="4041960" y="669692"/>
            <a:ext cx="969600" cy="200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t>OBJETIVO</a:t>
            </a:r>
            <a:endParaRPr sz="1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168"/>
        <p:cNvGrpSpPr/>
        <p:nvPr/>
      </p:nvGrpSpPr>
      <p:grpSpPr>
        <a:xfrm>
          <a:off x="0" y="0"/>
          <a:ext cx="0" cy="0"/>
          <a:chOff x="0" y="0"/>
          <a:chExt cx="0" cy="0"/>
        </a:xfrm>
      </p:grpSpPr>
      <p:grpSp>
        <p:nvGrpSpPr>
          <p:cNvPr id="169" name="Google Shape;169;p24"/>
          <p:cNvGrpSpPr/>
          <p:nvPr/>
        </p:nvGrpSpPr>
        <p:grpSpPr>
          <a:xfrm>
            <a:off x="182879" y="365761"/>
            <a:ext cx="8810046" cy="4753886"/>
            <a:chOff x="0" y="0"/>
            <a:chExt cx="9144001" cy="5143500"/>
          </a:xfrm>
        </p:grpSpPr>
        <p:pic>
          <p:nvPicPr>
            <p:cNvPr id="170" name="Google Shape;170;p24"/>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171" name="Google Shape;171;p24"/>
            <p:cNvPicPr preferRelativeResize="0"/>
            <p:nvPr/>
          </p:nvPicPr>
          <p:blipFill>
            <a:blip r:embed="rId4">
              <a:alphaModFix/>
            </a:blip>
            <a:stretch>
              <a:fillRect/>
            </a:stretch>
          </p:blipFill>
          <p:spPr>
            <a:xfrm>
              <a:off x="165299" y="701650"/>
              <a:ext cx="1481425" cy="1393850"/>
            </a:xfrm>
            <a:prstGeom prst="rect">
              <a:avLst/>
            </a:prstGeom>
            <a:noFill/>
            <a:ln>
              <a:noFill/>
            </a:ln>
          </p:spPr>
        </p:pic>
        <p:pic>
          <p:nvPicPr>
            <p:cNvPr id="172" name="Google Shape;172;p24"/>
            <p:cNvPicPr preferRelativeResize="0"/>
            <p:nvPr/>
          </p:nvPicPr>
          <p:blipFill>
            <a:blip r:embed="rId5">
              <a:alphaModFix/>
            </a:blip>
            <a:stretch>
              <a:fillRect/>
            </a:stretch>
          </p:blipFill>
          <p:spPr>
            <a:xfrm>
              <a:off x="1807125" y="612428"/>
              <a:ext cx="1610925" cy="1213550"/>
            </a:xfrm>
            <a:prstGeom prst="rect">
              <a:avLst/>
            </a:prstGeom>
            <a:noFill/>
            <a:ln>
              <a:noFill/>
            </a:ln>
          </p:spPr>
        </p:pic>
        <p:pic>
          <p:nvPicPr>
            <p:cNvPr id="173" name="Google Shape;173;p24"/>
            <p:cNvPicPr preferRelativeResize="0"/>
            <p:nvPr/>
          </p:nvPicPr>
          <p:blipFill>
            <a:blip r:embed="rId6">
              <a:alphaModFix/>
            </a:blip>
            <a:stretch>
              <a:fillRect/>
            </a:stretch>
          </p:blipFill>
          <p:spPr>
            <a:xfrm>
              <a:off x="1816303" y="2323839"/>
              <a:ext cx="1561900" cy="1289325"/>
            </a:xfrm>
            <a:prstGeom prst="rect">
              <a:avLst/>
            </a:prstGeom>
            <a:noFill/>
            <a:ln>
              <a:noFill/>
            </a:ln>
          </p:spPr>
        </p:pic>
        <p:pic>
          <p:nvPicPr>
            <p:cNvPr id="175" name="Google Shape;175;p24"/>
            <p:cNvPicPr preferRelativeResize="0"/>
            <p:nvPr/>
          </p:nvPicPr>
          <p:blipFill>
            <a:blip r:embed="rId7">
              <a:alphaModFix/>
            </a:blip>
            <a:stretch>
              <a:fillRect/>
            </a:stretch>
          </p:blipFill>
          <p:spPr>
            <a:xfrm>
              <a:off x="3774876" y="774700"/>
              <a:ext cx="1610925" cy="2389868"/>
            </a:xfrm>
            <a:prstGeom prst="rect">
              <a:avLst/>
            </a:prstGeom>
            <a:noFill/>
            <a:ln>
              <a:noFill/>
            </a:ln>
          </p:spPr>
        </p:pic>
        <p:pic>
          <p:nvPicPr>
            <p:cNvPr id="176" name="Google Shape;176;p24"/>
            <p:cNvPicPr preferRelativeResize="0"/>
            <p:nvPr/>
          </p:nvPicPr>
          <p:blipFill>
            <a:blip r:embed="rId8">
              <a:alphaModFix/>
            </a:blip>
            <a:stretch>
              <a:fillRect/>
            </a:stretch>
          </p:blipFill>
          <p:spPr>
            <a:xfrm>
              <a:off x="5522750" y="732375"/>
              <a:ext cx="1652750" cy="1044225"/>
            </a:xfrm>
            <a:prstGeom prst="rect">
              <a:avLst/>
            </a:prstGeom>
            <a:noFill/>
            <a:ln>
              <a:noFill/>
            </a:ln>
          </p:spPr>
        </p:pic>
        <p:pic>
          <p:nvPicPr>
            <p:cNvPr id="177" name="Google Shape;177;p24"/>
            <p:cNvPicPr preferRelativeResize="0"/>
            <p:nvPr/>
          </p:nvPicPr>
          <p:blipFill>
            <a:blip r:embed="rId9">
              <a:alphaModFix/>
            </a:blip>
            <a:stretch>
              <a:fillRect/>
            </a:stretch>
          </p:blipFill>
          <p:spPr>
            <a:xfrm>
              <a:off x="7281151" y="853626"/>
              <a:ext cx="1743750" cy="832650"/>
            </a:xfrm>
            <a:prstGeom prst="rect">
              <a:avLst/>
            </a:prstGeom>
            <a:noFill/>
            <a:ln>
              <a:noFill/>
            </a:ln>
          </p:spPr>
        </p:pic>
        <p:pic>
          <p:nvPicPr>
            <p:cNvPr id="178" name="Google Shape;178;p24"/>
            <p:cNvPicPr preferRelativeResize="0"/>
            <p:nvPr/>
          </p:nvPicPr>
          <p:blipFill rotWithShape="1">
            <a:blip r:embed="rId10">
              <a:alphaModFix/>
            </a:blip>
            <a:srcRect t="11150"/>
            <a:stretch/>
          </p:blipFill>
          <p:spPr>
            <a:xfrm>
              <a:off x="165072" y="4009836"/>
              <a:ext cx="4315200" cy="954250"/>
            </a:xfrm>
            <a:prstGeom prst="rect">
              <a:avLst/>
            </a:prstGeom>
            <a:noFill/>
            <a:ln>
              <a:noFill/>
            </a:ln>
          </p:spPr>
        </p:pic>
        <p:pic>
          <p:nvPicPr>
            <p:cNvPr id="179" name="Google Shape;179;p24"/>
            <p:cNvPicPr preferRelativeResize="0"/>
            <p:nvPr/>
          </p:nvPicPr>
          <p:blipFill>
            <a:blip r:embed="rId11">
              <a:alphaModFix/>
            </a:blip>
            <a:stretch>
              <a:fillRect/>
            </a:stretch>
          </p:blipFill>
          <p:spPr>
            <a:xfrm>
              <a:off x="5522748" y="2165475"/>
              <a:ext cx="1652750" cy="1428424"/>
            </a:xfrm>
            <a:prstGeom prst="rect">
              <a:avLst/>
            </a:prstGeom>
            <a:noFill/>
            <a:ln>
              <a:noFill/>
            </a:ln>
          </p:spPr>
        </p:pic>
        <p:pic>
          <p:nvPicPr>
            <p:cNvPr id="180" name="Google Shape;180;p24"/>
            <p:cNvPicPr preferRelativeResize="0"/>
            <p:nvPr/>
          </p:nvPicPr>
          <p:blipFill>
            <a:blip r:embed="rId12">
              <a:alphaModFix/>
            </a:blip>
            <a:stretch>
              <a:fillRect/>
            </a:stretch>
          </p:blipFill>
          <p:spPr>
            <a:xfrm>
              <a:off x="4664314" y="4070625"/>
              <a:ext cx="4242004" cy="893450"/>
            </a:xfrm>
            <a:prstGeom prst="rect">
              <a:avLst/>
            </a:prstGeom>
            <a:noFill/>
            <a:ln>
              <a:noFill/>
            </a:ln>
          </p:spPr>
        </p:pic>
        <p:pic>
          <p:nvPicPr>
            <p:cNvPr id="181" name="Google Shape;181;p24"/>
            <p:cNvPicPr preferRelativeResize="0"/>
            <p:nvPr/>
          </p:nvPicPr>
          <p:blipFill>
            <a:blip r:embed="rId13">
              <a:alphaModFix/>
            </a:blip>
            <a:stretch>
              <a:fillRect/>
            </a:stretch>
          </p:blipFill>
          <p:spPr>
            <a:xfrm>
              <a:off x="6564659" y="1944245"/>
              <a:ext cx="628525" cy="505050"/>
            </a:xfrm>
            <a:prstGeom prst="rect">
              <a:avLst/>
            </a:prstGeom>
            <a:noFill/>
            <a:ln>
              <a:noFill/>
            </a:ln>
          </p:spPr>
        </p:pic>
        <p:pic>
          <p:nvPicPr>
            <p:cNvPr id="182" name="Google Shape;182;p24"/>
            <p:cNvPicPr preferRelativeResize="0"/>
            <p:nvPr/>
          </p:nvPicPr>
          <p:blipFill>
            <a:blip r:embed="rId14">
              <a:alphaModFix/>
            </a:blip>
            <a:stretch>
              <a:fillRect/>
            </a:stretch>
          </p:blipFill>
          <p:spPr>
            <a:xfrm>
              <a:off x="8506299" y="3708946"/>
              <a:ext cx="518600" cy="616000"/>
            </a:xfrm>
            <a:prstGeom prst="rect">
              <a:avLst/>
            </a:prstGeom>
            <a:noFill/>
            <a:ln>
              <a:noFill/>
            </a:ln>
          </p:spPr>
        </p:pic>
        <p:pic>
          <p:nvPicPr>
            <p:cNvPr id="183" name="Google Shape;183;p24"/>
            <p:cNvPicPr preferRelativeResize="0"/>
            <p:nvPr/>
          </p:nvPicPr>
          <p:blipFill>
            <a:blip r:embed="rId15">
              <a:alphaModFix/>
            </a:blip>
            <a:stretch>
              <a:fillRect/>
            </a:stretch>
          </p:blipFill>
          <p:spPr>
            <a:xfrm>
              <a:off x="3972176" y="3715387"/>
              <a:ext cx="581625" cy="457624"/>
            </a:xfrm>
            <a:prstGeom prst="rect">
              <a:avLst/>
            </a:prstGeom>
            <a:noFill/>
            <a:ln>
              <a:noFill/>
            </a:ln>
          </p:spPr>
        </p:pic>
      </p:grpSp>
      <p:sp>
        <p:nvSpPr>
          <p:cNvPr id="17" name="Google Shape;163;p23">
            <a:extLst>
              <a:ext uri="{FF2B5EF4-FFF2-40B4-BE49-F238E27FC236}">
                <a16:creationId xmlns:a16="http://schemas.microsoft.com/office/drawing/2014/main" id="{9A790124-86ED-4520-8916-DEDE4B8BCC2A}"/>
              </a:ext>
            </a:extLst>
          </p:cNvPr>
          <p:cNvSpPr txBox="1">
            <a:spLocks noGrp="1"/>
          </p:cNvSpPr>
          <p:nvPr>
            <p:ph type="title"/>
          </p:nvPr>
        </p:nvSpPr>
        <p:spPr>
          <a:xfrm>
            <a:off x="158699" y="-31804"/>
            <a:ext cx="4787011"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t>Lienzo de Modelo de Negocio </a:t>
            </a:r>
            <a:r>
              <a:rPr lang="es" sz="1800" dirty="0"/>
              <a:t>(Guía)</a:t>
            </a:r>
            <a:endParaRPr dirty="0"/>
          </a:p>
        </p:txBody>
      </p:sp>
    </p:spTree>
    <p:extLst>
      <p:ext uri="{BB962C8B-B14F-4D97-AF65-F5344CB8AC3E}">
        <p14:creationId xmlns:p14="http://schemas.microsoft.com/office/powerpoint/2010/main" val="37598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87"/>
        <p:cNvGrpSpPr/>
        <p:nvPr/>
      </p:nvGrpSpPr>
      <p:grpSpPr>
        <a:xfrm>
          <a:off x="0" y="0"/>
          <a:ext cx="0" cy="0"/>
          <a:chOff x="0" y="0"/>
          <a:chExt cx="0" cy="0"/>
        </a:xfrm>
      </p:grpSpPr>
      <p:grpSp>
        <p:nvGrpSpPr>
          <p:cNvPr id="2" name="Grupo 1">
            <a:extLst>
              <a:ext uri="{FF2B5EF4-FFF2-40B4-BE49-F238E27FC236}">
                <a16:creationId xmlns:a16="http://schemas.microsoft.com/office/drawing/2014/main" id="{C1B36DDD-BF10-434F-ACD8-94F4D5A1EEB4}"/>
              </a:ext>
            </a:extLst>
          </p:cNvPr>
          <p:cNvGrpSpPr/>
          <p:nvPr/>
        </p:nvGrpSpPr>
        <p:grpSpPr>
          <a:xfrm>
            <a:off x="127221" y="500933"/>
            <a:ext cx="8969072" cy="4618714"/>
            <a:chOff x="0" y="0"/>
            <a:chExt cx="9144001" cy="5143500"/>
          </a:xfrm>
        </p:grpSpPr>
        <p:pic>
          <p:nvPicPr>
            <p:cNvPr id="188" name="Google Shape;188;p25"/>
            <p:cNvPicPr preferRelativeResize="0"/>
            <p:nvPr/>
          </p:nvPicPr>
          <p:blipFill>
            <a:blip r:embed="rId3">
              <a:alphaModFix/>
            </a:blip>
            <a:stretch>
              <a:fillRect/>
            </a:stretch>
          </p:blipFill>
          <p:spPr>
            <a:xfrm>
              <a:off x="0" y="0"/>
              <a:ext cx="9144001" cy="5143500"/>
            </a:xfrm>
            <a:prstGeom prst="rect">
              <a:avLst/>
            </a:prstGeom>
            <a:noFill/>
            <a:ln>
              <a:noFill/>
            </a:ln>
          </p:spPr>
        </p:pic>
        <p:sp>
          <p:nvSpPr>
            <p:cNvPr id="189" name="Google Shape;189;p25"/>
            <p:cNvSpPr txBox="1"/>
            <p:nvPr/>
          </p:nvSpPr>
          <p:spPr>
            <a:xfrm>
              <a:off x="155225" y="543275"/>
              <a:ext cx="1502700" cy="3087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0" name="Google Shape;190;p25"/>
            <p:cNvSpPr txBox="1"/>
            <p:nvPr/>
          </p:nvSpPr>
          <p:spPr>
            <a:xfrm>
              <a:off x="1768125" y="543275"/>
              <a:ext cx="1886700" cy="13194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dirty="0">
                  <a:latin typeface="Roboto"/>
                  <a:ea typeface="Roboto"/>
                  <a:cs typeface="Roboto"/>
                  <a:sym typeface="Roboto"/>
                </a:rPr>
                <a:t>&lt;rellena este bloque&gt;</a:t>
              </a:r>
              <a:endParaRPr sz="700" dirty="0">
                <a:latin typeface="Roboto"/>
                <a:ea typeface="Roboto"/>
                <a:cs typeface="Roboto"/>
                <a:sym typeface="Roboto"/>
              </a:endParaRPr>
            </a:p>
            <a:p>
              <a:pPr marL="0" lvl="0" indent="0" algn="l" rtl="0">
                <a:spcBef>
                  <a:spcPts val="0"/>
                </a:spcBef>
                <a:spcAft>
                  <a:spcPts val="0"/>
                </a:spcAft>
                <a:buNone/>
              </a:pPr>
              <a:endParaRPr sz="800" dirty="0">
                <a:latin typeface="Roboto"/>
                <a:ea typeface="Roboto"/>
                <a:cs typeface="Roboto"/>
                <a:sym typeface="Roboto"/>
              </a:endParaRPr>
            </a:p>
            <a:p>
              <a:pPr marL="0" lvl="0" indent="0" algn="l" rtl="0">
                <a:spcBef>
                  <a:spcPts val="0"/>
                </a:spcBef>
                <a:spcAft>
                  <a:spcPts val="0"/>
                </a:spcAft>
                <a:buNone/>
              </a:pPr>
              <a:endParaRPr sz="800" dirty="0">
                <a:latin typeface="Roboto"/>
                <a:ea typeface="Roboto"/>
                <a:cs typeface="Roboto"/>
                <a:sym typeface="Roboto"/>
              </a:endParaRPr>
            </a:p>
          </p:txBody>
        </p:sp>
        <p:sp>
          <p:nvSpPr>
            <p:cNvPr id="191" name="Google Shape;191;p25"/>
            <p:cNvSpPr txBox="1"/>
            <p:nvPr/>
          </p:nvSpPr>
          <p:spPr>
            <a:xfrm>
              <a:off x="1768125" y="2311400"/>
              <a:ext cx="1886700" cy="13194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2" name="Google Shape;192;p25"/>
            <p:cNvSpPr txBox="1"/>
            <p:nvPr/>
          </p:nvSpPr>
          <p:spPr>
            <a:xfrm>
              <a:off x="3765025" y="737675"/>
              <a:ext cx="1633800" cy="28929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3" name="Google Shape;193;p25"/>
            <p:cNvSpPr txBox="1"/>
            <p:nvPr/>
          </p:nvSpPr>
          <p:spPr>
            <a:xfrm>
              <a:off x="7274275" y="737750"/>
              <a:ext cx="1728600" cy="28929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4" name="Google Shape;194;p25"/>
            <p:cNvSpPr txBox="1"/>
            <p:nvPr/>
          </p:nvSpPr>
          <p:spPr>
            <a:xfrm>
              <a:off x="5519650" y="589575"/>
              <a:ext cx="1633800" cy="12732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5" name="Google Shape;195;p25"/>
            <p:cNvSpPr txBox="1"/>
            <p:nvPr/>
          </p:nvSpPr>
          <p:spPr>
            <a:xfrm>
              <a:off x="5519650" y="2420000"/>
              <a:ext cx="1633800" cy="12108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6" name="Google Shape;196;p25"/>
            <p:cNvSpPr txBox="1"/>
            <p:nvPr/>
          </p:nvSpPr>
          <p:spPr>
            <a:xfrm>
              <a:off x="4639125" y="3932700"/>
              <a:ext cx="3884100" cy="10980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sp>
          <p:nvSpPr>
            <p:cNvPr id="197" name="Google Shape;197;p25"/>
            <p:cNvSpPr txBox="1"/>
            <p:nvPr/>
          </p:nvSpPr>
          <p:spPr>
            <a:xfrm>
              <a:off x="155225" y="3932825"/>
              <a:ext cx="3884100" cy="10980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p:txBody>
        </p:sp>
      </p:grpSp>
      <p:sp>
        <p:nvSpPr>
          <p:cNvPr id="16" name="CuadroTexto 15">
            <a:extLst>
              <a:ext uri="{FF2B5EF4-FFF2-40B4-BE49-F238E27FC236}">
                <a16:creationId xmlns:a16="http://schemas.microsoft.com/office/drawing/2014/main" id="{30FC6313-2DAD-4154-9BA9-D354AF989FDC}"/>
              </a:ext>
            </a:extLst>
          </p:cNvPr>
          <p:cNvSpPr txBox="1"/>
          <p:nvPr/>
        </p:nvSpPr>
        <p:spPr>
          <a:xfrm>
            <a:off x="178907" y="104531"/>
            <a:ext cx="4572000" cy="369332"/>
          </a:xfrm>
          <a:prstGeom prst="rect">
            <a:avLst/>
          </a:prstGeom>
          <a:noFill/>
        </p:spPr>
        <p:txBody>
          <a:bodyPr wrap="square">
            <a:spAutoFit/>
          </a:bodyPr>
          <a:lstStyle/>
          <a:p>
            <a:r>
              <a:rPr kumimoji="0" lang="es-ES" sz="1800" b="0" i="0" u="none" strike="noStrike" kern="0" cap="none" spc="0" normalizeH="0" baseline="0" noProof="0" dirty="0">
                <a:ln>
                  <a:noFill/>
                </a:ln>
                <a:solidFill>
                  <a:srgbClr val="FFFFFF"/>
                </a:solidFill>
                <a:effectLst/>
                <a:uLnTx/>
                <a:uFillTx/>
                <a:latin typeface="Roboto Black"/>
                <a:ea typeface="Roboto Black"/>
                <a:sym typeface="Roboto Black"/>
              </a:rPr>
              <a:t>Lienzo de Modelo de Negocio</a:t>
            </a:r>
            <a:endParaRPr lang="es-ES" dirty="0"/>
          </a:p>
        </p:txBody>
      </p:sp>
    </p:spTree>
    <p:extLst>
      <p:ext uri="{BB962C8B-B14F-4D97-AF65-F5344CB8AC3E}">
        <p14:creationId xmlns:p14="http://schemas.microsoft.com/office/powerpoint/2010/main" val="336785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142150" y="109950"/>
            <a:ext cx="3657300" cy="3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t>Mapa de experiencia del cliente</a:t>
            </a:r>
            <a:endParaRPr sz="1800"/>
          </a:p>
        </p:txBody>
      </p:sp>
      <p:graphicFrame>
        <p:nvGraphicFramePr>
          <p:cNvPr id="245" name="Google Shape;245;p28"/>
          <p:cNvGraphicFramePr/>
          <p:nvPr>
            <p:extLst>
              <p:ext uri="{D42A27DB-BD31-4B8C-83A1-F6EECF244321}">
                <p14:modId xmlns:p14="http://schemas.microsoft.com/office/powerpoint/2010/main" val="4111208720"/>
              </p:ext>
            </p:extLst>
          </p:nvPr>
        </p:nvGraphicFramePr>
        <p:xfrm>
          <a:off x="77025" y="482460"/>
          <a:ext cx="8989950" cy="4551090"/>
        </p:xfrm>
        <a:graphic>
          <a:graphicData uri="http://schemas.openxmlformats.org/drawingml/2006/table">
            <a:tbl>
              <a:tblPr>
                <a:noFill/>
                <a:tableStyleId>{8D7B9B35-188E-4D71-A1A0-08AD3887523C}</a:tableStyleId>
              </a:tblPr>
              <a:tblGrid>
                <a:gridCol w="1498325">
                  <a:extLst>
                    <a:ext uri="{9D8B030D-6E8A-4147-A177-3AD203B41FA5}">
                      <a16:colId xmlns:a16="http://schemas.microsoft.com/office/drawing/2014/main" val="20000"/>
                    </a:ext>
                  </a:extLst>
                </a:gridCol>
                <a:gridCol w="1498325">
                  <a:extLst>
                    <a:ext uri="{9D8B030D-6E8A-4147-A177-3AD203B41FA5}">
                      <a16:colId xmlns:a16="http://schemas.microsoft.com/office/drawing/2014/main" val="20001"/>
                    </a:ext>
                  </a:extLst>
                </a:gridCol>
                <a:gridCol w="1498325">
                  <a:extLst>
                    <a:ext uri="{9D8B030D-6E8A-4147-A177-3AD203B41FA5}">
                      <a16:colId xmlns:a16="http://schemas.microsoft.com/office/drawing/2014/main" val="20002"/>
                    </a:ext>
                  </a:extLst>
                </a:gridCol>
                <a:gridCol w="1498325">
                  <a:extLst>
                    <a:ext uri="{9D8B030D-6E8A-4147-A177-3AD203B41FA5}">
                      <a16:colId xmlns:a16="http://schemas.microsoft.com/office/drawing/2014/main" val="20003"/>
                    </a:ext>
                  </a:extLst>
                </a:gridCol>
                <a:gridCol w="1498325">
                  <a:extLst>
                    <a:ext uri="{9D8B030D-6E8A-4147-A177-3AD203B41FA5}">
                      <a16:colId xmlns:a16="http://schemas.microsoft.com/office/drawing/2014/main" val="20004"/>
                    </a:ext>
                  </a:extLst>
                </a:gridCol>
                <a:gridCol w="1498325">
                  <a:extLst>
                    <a:ext uri="{9D8B030D-6E8A-4147-A177-3AD203B41FA5}">
                      <a16:colId xmlns:a16="http://schemas.microsoft.com/office/drawing/2014/main" val="20005"/>
                    </a:ext>
                  </a:extLst>
                </a:gridCol>
              </a:tblGrid>
              <a:tr h="287090">
                <a:tc>
                  <a:txBody>
                    <a:bodyPr/>
                    <a:lstStyle/>
                    <a:p>
                      <a:pPr marL="0" lvl="0" indent="0" algn="l" rtl="0">
                        <a:spcBef>
                          <a:spcPts val="0"/>
                        </a:spcBef>
                        <a:spcAft>
                          <a:spcPts val="0"/>
                        </a:spcAft>
                        <a:buNone/>
                      </a:pPr>
                      <a:r>
                        <a:rPr lang="es" sz="800" dirty="0"/>
                        <a:t>Buyer persona:</a:t>
                      </a:r>
                      <a:endParaRPr sz="800" dirty="0"/>
                    </a:p>
                    <a:p>
                      <a:pPr marL="0" lvl="0" indent="0" algn="l" rtl="0">
                        <a:spcBef>
                          <a:spcPts val="0"/>
                        </a:spcBef>
                        <a:spcAft>
                          <a:spcPts val="0"/>
                        </a:spcAft>
                        <a:buNone/>
                      </a:pPr>
                      <a:r>
                        <a:rPr lang="es" sz="800" dirty="0"/>
                        <a:t>______________________</a:t>
                      </a:r>
                      <a:endParaRPr sz="800" dirty="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s" sz="1300" b="1" dirty="0"/>
                        <a:t>Descubrimiento</a:t>
                      </a:r>
                      <a:endParaRPr sz="1300" b="1"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99999"/>
                      </a:solidFill>
                      <a:prstDash val="solid"/>
                      <a:round/>
                      <a:headEnd type="none" w="sm" len="sm"/>
                      <a:tailEnd type="none" w="sm" len="sm"/>
                    </a:lnB>
                    <a:solidFill>
                      <a:srgbClr val="FFD72F"/>
                    </a:solidFill>
                  </a:tcPr>
                </a:tc>
                <a:tc>
                  <a:txBody>
                    <a:bodyPr/>
                    <a:lstStyle/>
                    <a:p>
                      <a:pPr marL="0" lvl="0" indent="0" algn="ctr" rtl="0">
                        <a:spcBef>
                          <a:spcPts val="0"/>
                        </a:spcBef>
                        <a:spcAft>
                          <a:spcPts val="0"/>
                        </a:spcAft>
                        <a:buNone/>
                      </a:pPr>
                      <a:r>
                        <a:rPr lang="es" sz="1300" b="1" dirty="0"/>
                        <a:t>Consideración</a:t>
                      </a:r>
                      <a:endParaRPr sz="1300" b="1"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99999"/>
                      </a:solidFill>
                      <a:prstDash val="solid"/>
                      <a:round/>
                      <a:headEnd type="none" w="sm" len="sm"/>
                      <a:tailEnd type="none" w="sm" len="sm"/>
                    </a:lnB>
                    <a:solidFill>
                      <a:srgbClr val="FFD72F"/>
                    </a:solidFill>
                  </a:tcPr>
                </a:tc>
                <a:tc>
                  <a:txBody>
                    <a:bodyPr/>
                    <a:lstStyle/>
                    <a:p>
                      <a:pPr marL="0" lvl="0" indent="0" algn="ctr" rtl="0">
                        <a:spcBef>
                          <a:spcPts val="0"/>
                        </a:spcBef>
                        <a:spcAft>
                          <a:spcPts val="0"/>
                        </a:spcAft>
                        <a:buNone/>
                      </a:pPr>
                      <a:r>
                        <a:rPr lang="es" sz="1300" b="1" dirty="0"/>
                        <a:t>Compra</a:t>
                      </a:r>
                      <a:endParaRPr sz="1300" b="1"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99999"/>
                      </a:solidFill>
                      <a:prstDash val="solid"/>
                      <a:round/>
                      <a:headEnd type="none" w="sm" len="sm"/>
                      <a:tailEnd type="none" w="sm" len="sm"/>
                    </a:lnB>
                    <a:solidFill>
                      <a:srgbClr val="FFD72F"/>
                    </a:solidFill>
                  </a:tcPr>
                </a:tc>
                <a:tc>
                  <a:txBody>
                    <a:bodyPr/>
                    <a:lstStyle/>
                    <a:p>
                      <a:pPr marL="0" lvl="0" indent="0" algn="ctr" rtl="0">
                        <a:spcBef>
                          <a:spcPts val="0"/>
                        </a:spcBef>
                        <a:spcAft>
                          <a:spcPts val="0"/>
                        </a:spcAft>
                        <a:buNone/>
                      </a:pPr>
                      <a:r>
                        <a:rPr lang="es" sz="1300" b="1" dirty="0"/>
                        <a:t>Servicio</a:t>
                      </a:r>
                      <a:endParaRPr sz="1300" b="1"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99999"/>
                      </a:solidFill>
                      <a:prstDash val="solid"/>
                      <a:round/>
                      <a:headEnd type="none" w="sm" len="sm"/>
                      <a:tailEnd type="none" w="sm" len="sm"/>
                    </a:lnB>
                    <a:solidFill>
                      <a:srgbClr val="FFD72F"/>
                    </a:solidFill>
                  </a:tcPr>
                </a:tc>
                <a:tc>
                  <a:txBody>
                    <a:bodyPr/>
                    <a:lstStyle/>
                    <a:p>
                      <a:pPr marL="0" lvl="0" indent="0" algn="ctr" rtl="0">
                        <a:spcBef>
                          <a:spcPts val="0"/>
                        </a:spcBef>
                        <a:spcAft>
                          <a:spcPts val="0"/>
                        </a:spcAft>
                        <a:buNone/>
                      </a:pPr>
                      <a:r>
                        <a:rPr lang="es" sz="1300" b="1" dirty="0"/>
                        <a:t>Postventa</a:t>
                      </a:r>
                      <a:endParaRPr sz="1300" b="1" dirty="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99999"/>
                      </a:solidFill>
                      <a:prstDash val="solid"/>
                      <a:round/>
                      <a:headEnd type="none" w="sm" len="sm"/>
                      <a:tailEnd type="none" w="sm" len="sm"/>
                    </a:lnB>
                    <a:solidFill>
                      <a:srgbClr val="FFD72F"/>
                    </a:solidFill>
                  </a:tcPr>
                </a:tc>
                <a:extLst>
                  <a:ext uri="{0D108BD9-81ED-4DB2-BD59-A6C34878D82A}">
                    <a16:rowId xmlns:a16="http://schemas.microsoft.com/office/drawing/2014/main" val="10000"/>
                  </a:ext>
                </a:extLst>
              </a:tr>
              <a:tr h="621800">
                <a:tc>
                  <a:txBody>
                    <a:bodyPr/>
                    <a:lstStyle/>
                    <a:p>
                      <a:pPr marL="0" lvl="0" indent="0" algn="l" rtl="0">
                        <a:spcBef>
                          <a:spcPts val="0"/>
                        </a:spcBef>
                        <a:spcAft>
                          <a:spcPts val="0"/>
                        </a:spcAft>
                        <a:buNone/>
                      </a:pPr>
                      <a:r>
                        <a:rPr lang="es" b="1" dirty="0"/>
                        <a:t>Tareas</a:t>
                      </a:r>
                      <a:endParaRPr b="1" dirty="0"/>
                    </a:p>
                    <a:p>
                      <a:pPr marL="0" lvl="0" indent="0" algn="l" rtl="0">
                        <a:spcBef>
                          <a:spcPts val="0"/>
                        </a:spcBef>
                        <a:spcAft>
                          <a:spcPts val="0"/>
                        </a:spcAft>
                        <a:buNone/>
                      </a:pPr>
                      <a:r>
                        <a:rPr lang="es" sz="700" dirty="0"/>
                        <a:t>¿Qué está tratando de lograr el usuario en esta etapa?</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72F"/>
                    </a:solidFill>
                  </a:tcPr>
                </a:tc>
                <a:tc>
                  <a:txBody>
                    <a:bodyPr/>
                    <a:lstStyle/>
                    <a:p>
                      <a:pPr marL="0" lvl="0" indent="0" algn="l" rtl="0">
                        <a:spcBef>
                          <a:spcPts val="0"/>
                        </a:spcBef>
                        <a:spcAft>
                          <a:spcPts val="0"/>
                        </a:spcAft>
                        <a:buNone/>
                      </a:pPr>
                      <a:r>
                        <a:rPr lang="es" sz="700" dirty="0"/>
                        <a:t> </a:t>
                      </a:r>
                      <a:endParaRPr sz="700" dirty="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21800">
                <a:tc>
                  <a:txBody>
                    <a:bodyPr/>
                    <a:lstStyle/>
                    <a:p>
                      <a:pPr marL="0" lvl="0" indent="0" algn="l" rtl="0">
                        <a:spcBef>
                          <a:spcPts val="0"/>
                        </a:spcBef>
                        <a:spcAft>
                          <a:spcPts val="0"/>
                        </a:spcAft>
                        <a:buNone/>
                      </a:pPr>
                      <a:r>
                        <a:rPr lang="es" b="1" dirty="0"/>
                        <a:t>Dudas</a:t>
                      </a:r>
                      <a:endParaRPr b="1" dirty="0"/>
                    </a:p>
                    <a:p>
                      <a:pPr marL="0" lvl="0" indent="0" algn="l" rtl="0">
                        <a:spcBef>
                          <a:spcPts val="0"/>
                        </a:spcBef>
                        <a:spcAft>
                          <a:spcPts val="0"/>
                        </a:spcAft>
                        <a:buNone/>
                      </a:pPr>
                      <a:r>
                        <a:rPr lang="es" sz="700" dirty="0"/>
                        <a:t>¿Qué quiere saber el usuario en esta etapa?</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72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90675">
                <a:tc>
                  <a:txBody>
                    <a:bodyPr/>
                    <a:lstStyle/>
                    <a:p>
                      <a:pPr marL="0" lvl="0" indent="0" algn="l" rtl="0">
                        <a:spcBef>
                          <a:spcPts val="0"/>
                        </a:spcBef>
                        <a:spcAft>
                          <a:spcPts val="0"/>
                        </a:spcAft>
                        <a:buNone/>
                      </a:pPr>
                      <a:r>
                        <a:rPr lang="es" sz="1100" b="1" dirty="0"/>
                        <a:t>Puntos de contacto</a:t>
                      </a:r>
                      <a:endParaRPr sz="1100" b="1" dirty="0"/>
                    </a:p>
                    <a:p>
                      <a:pPr marL="0" lvl="0" indent="0" algn="l" rtl="0">
                        <a:spcBef>
                          <a:spcPts val="0"/>
                        </a:spcBef>
                        <a:spcAft>
                          <a:spcPts val="0"/>
                        </a:spcAft>
                        <a:buNone/>
                      </a:pPr>
                      <a:r>
                        <a:rPr lang="es" sz="700" dirty="0"/>
                        <a:t>¿Cómo interactúa el usuario con nosotros en este momento?</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72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21800">
                <a:tc>
                  <a:txBody>
                    <a:bodyPr/>
                    <a:lstStyle/>
                    <a:p>
                      <a:pPr marL="0" lvl="0" indent="0" algn="l" rtl="0">
                        <a:spcBef>
                          <a:spcPts val="0"/>
                        </a:spcBef>
                        <a:spcAft>
                          <a:spcPts val="0"/>
                        </a:spcAft>
                        <a:buNone/>
                      </a:pPr>
                      <a:r>
                        <a:rPr lang="es" b="1" dirty="0"/>
                        <a:t>Emociones</a:t>
                      </a:r>
                      <a:endParaRPr b="1" dirty="0"/>
                    </a:p>
                    <a:p>
                      <a:pPr marL="0" lvl="0" indent="0" algn="l" rtl="0">
                        <a:spcBef>
                          <a:spcPts val="0"/>
                        </a:spcBef>
                        <a:spcAft>
                          <a:spcPts val="0"/>
                        </a:spcAft>
                        <a:buNone/>
                      </a:pPr>
                      <a:r>
                        <a:rPr lang="es" sz="700" dirty="0"/>
                        <a:t>¿Qué siente el usuario en esta etapa del proceso?</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72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dirty="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38275">
                <a:tc>
                  <a:txBody>
                    <a:bodyPr/>
                    <a:lstStyle/>
                    <a:p>
                      <a:pPr marL="0" lvl="0" indent="0" algn="l" rtl="0">
                        <a:spcBef>
                          <a:spcPts val="0"/>
                        </a:spcBef>
                        <a:spcAft>
                          <a:spcPts val="0"/>
                        </a:spcAft>
                        <a:buNone/>
                      </a:pPr>
                      <a:r>
                        <a:rPr lang="es" b="1" dirty="0"/>
                        <a:t>Influencias</a:t>
                      </a:r>
                      <a:endParaRPr b="1" dirty="0"/>
                    </a:p>
                    <a:p>
                      <a:pPr marL="0" lvl="0" indent="0" algn="l" rtl="0">
                        <a:spcBef>
                          <a:spcPts val="0"/>
                        </a:spcBef>
                        <a:spcAft>
                          <a:spcPts val="0"/>
                        </a:spcAft>
                        <a:buNone/>
                      </a:pPr>
                      <a:r>
                        <a:rPr lang="es" sz="700" dirty="0"/>
                        <a:t>¿Quién o qué está ayudando en la toma de decisiones del usuario en esta etapa?</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72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730050">
                <a:tc>
                  <a:txBody>
                    <a:bodyPr/>
                    <a:lstStyle/>
                    <a:p>
                      <a:pPr marL="0" lvl="0" indent="0" algn="l" rtl="0">
                        <a:spcBef>
                          <a:spcPts val="0"/>
                        </a:spcBef>
                        <a:spcAft>
                          <a:spcPts val="0"/>
                        </a:spcAft>
                        <a:buNone/>
                      </a:pPr>
                      <a:r>
                        <a:rPr lang="es" b="1" dirty="0"/>
                        <a:t>Debilidades</a:t>
                      </a:r>
                      <a:endParaRPr b="1" dirty="0"/>
                    </a:p>
                    <a:p>
                      <a:pPr marL="0" lvl="0" indent="0" algn="l" rtl="0">
                        <a:spcBef>
                          <a:spcPts val="0"/>
                        </a:spcBef>
                        <a:spcAft>
                          <a:spcPts val="0"/>
                        </a:spcAft>
                        <a:buNone/>
                      </a:pPr>
                      <a:r>
                        <a:rPr lang="es" sz="700" dirty="0"/>
                        <a:t>¿Cómo decepcionamos al usuario en esta etapa? ¿Qué podemos hacer?</a:t>
                      </a:r>
                      <a:endParaRPr sz="700" dirty="0"/>
                    </a:p>
                  </a:txBody>
                  <a:tcPr marL="91425" marR="91425" marT="91425" marB="91425">
                    <a:lnL w="9525" cap="flat" cmpd="sng">
                      <a:solidFill>
                        <a:srgbClr val="FFFFFF"/>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4C5"/>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70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700" dirty="0"/>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31"/>
        <p:cNvGrpSpPr/>
        <p:nvPr/>
      </p:nvGrpSpPr>
      <p:grpSpPr>
        <a:xfrm>
          <a:off x="0" y="0"/>
          <a:ext cx="0" cy="0"/>
          <a:chOff x="0" y="0"/>
          <a:chExt cx="0" cy="0"/>
        </a:xfrm>
      </p:grpSpPr>
      <p:pic>
        <p:nvPicPr>
          <p:cNvPr id="6" name="Google Shape;291;p31">
            <a:extLst>
              <a:ext uri="{FF2B5EF4-FFF2-40B4-BE49-F238E27FC236}">
                <a16:creationId xmlns:a16="http://schemas.microsoft.com/office/drawing/2014/main" id="{EC31D004-88D1-4C21-AD2B-12863E06F5CF}"/>
              </a:ext>
            </a:extLst>
          </p:cNvPr>
          <p:cNvPicPr preferRelativeResize="0"/>
          <p:nvPr/>
        </p:nvPicPr>
        <p:blipFill rotWithShape="1">
          <a:blip r:embed="rId3">
            <a:alphaModFix/>
          </a:blip>
          <a:srcRect l="22835" r="29179"/>
          <a:stretch/>
        </p:blipFill>
        <p:spPr>
          <a:xfrm>
            <a:off x="0" y="-2"/>
            <a:ext cx="4572000" cy="5143502"/>
          </a:xfrm>
          <a:prstGeom prst="rect">
            <a:avLst/>
          </a:prstGeom>
          <a:noFill/>
          <a:ln>
            <a:noFill/>
          </a:ln>
        </p:spPr>
      </p:pic>
      <p:sp>
        <p:nvSpPr>
          <p:cNvPr id="133" name="Google Shape;133;p19"/>
          <p:cNvSpPr txBox="1">
            <a:spLocks noGrp="1"/>
          </p:cNvSpPr>
          <p:nvPr>
            <p:ph type="title"/>
          </p:nvPr>
        </p:nvSpPr>
        <p:spPr>
          <a:xfrm>
            <a:off x="-516836" y="1138836"/>
            <a:ext cx="5136542" cy="14823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br>
              <a:rPr lang="es" sz="4100" dirty="0">
                <a:solidFill>
                  <a:schemeClr val="lt1"/>
                </a:solidFill>
              </a:rPr>
            </a:br>
            <a:r>
              <a:rPr lang="es" sz="4100" dirty="0">
                <a:solidFill>
                  <a:schemeClr val="lt1"/>
                </a:solidFill>
              </a:rPr>
              <a:t>Habilitando la Transformación</a:t>
            </a:r>
            <a:endParaRPr sz="4100" dirty="0">
              <a:solidFill>
                <a:schemeClr val="lt1"/>
              </a:solidFill>
            </a:endParaRPr>
          </a:p>
        </p:txBody>
      </p:sp>
      <p:sp>
        <p:nvSpPr>
          <p:cNvPr id="5" name="Google Shape;134;p19">
            <a:extLst>
              <a:ext uri="{FF2B5EF4-FFF2-40B4-BE49-F238E27FC236}">
                <a16:creationId xmlns:a16="http://schemas.microsoft.com/office/drawing/2014/main" id="{E79AE5CC-385C-4658-91D2-F852E6D9F55A}"/>
              </a:ext>
            </a:extLst>
          </p:cNvPr>
          <p:cNvSpPr txBox="1">
            <a:spLocks noGrp="1"/>
          </p:cNvSpPr>
          <p:nvPr>
            <p:ph type="body" idx="2"/>
          </p:nvPr>
        </p:nvSpPr>
        <p:spPr>
          <a:xfrm>
            <a:off x="4804825" y="44448"/>
            <a:ext cx="4176142" cy="4713372"/>
          </a:xfrm>
          <a:prstGeom prst="rect">
            <a:avLst/>
          </a:prstGeom>
        </p:spPr>
        <p:txBody>
          <a:bodyPr spcFirstLastPara="1" wrap="square" lIns="91425" tIns="91425" rIns="91425" bIns="91425" anchor="ctr" anchorCtr="0">
            <a:noAutofit/>
          </a:bodyPr>
          <a:lstStyle/>
          <a:p>
            <a:pPr marL="457200" lvl="1" indent="0">
              <a:spcBef>
                <a:spcPts val="600"/>
              </a:spcBef>
              <a:buNone/>
            </a:pPr>
            <a:endParaRPr lang="es-ES" sz="900" b="1" dirty="0">
              <a:solidFill>
                <a:schemeClr val="bg1"/>
              </a:solidFill>
            </a:endParaRPr>
          </a:p>
          <a:p>
            <a:pPr marL="171450" indent="-171450">
              <a:spcBef>
                <a:spcPts val="600"/>
              </a:spcBef>
            </a:pPr>
            <a:r>
              <a:rPr lang="es-ES" sz="1600" b="1" dirty="0">
                <a:solidFill>
                  <a:schemeClr val="bg1"/>
                </a:solidFill>
              </a:rPr>
              <a:t>  Lienzo de Transformación digital: </a:t>
            </a:r>
            <a:r>
              <a:rPr lang="es-ES" sz="1600" dirty="0">
                <a:solidFill>
                  <a:schemeClr val="bg1"/>
                </a:solidFill>
              </a:rPr>
              <a:t>actuaciones, herramientas y/o tecnologías necesarias para alcanzar el nivel transformación deseado en 7 ámbitos:</a:t>
            </a:r>
          </a:p>
          <a:p>
            <a:pPr marL="628650" lvl="1" indent="-171450">
              <a:spcBef>
                <a:spcPts val="300"/>
              </a:spcBef>
            </a:pPr>
            <a:r>
              <a:rPr lang="es-ES" sz="1200" dirty="0">
                <a:solidFill>
                  <a:schemeClr val="bg1"/>
                </a:solidFill>
              </a:rPr>
              <a:t>Cliente como centro</a:t>
            </a:r>
          </a:p>
          <a:p>
            <a:pPr marL="628650" lvl="1" indent="-171450">
              <a:spcBef>
                <a:spcPts val="300"/>
              </a:spcBef>
            </a:pPr>
            <a:r>
              <a:rPr lang="es-ES" sz="1200" dirty="0">
                <a:solidFill>
                  <a:schemeClr val="bg1"/>
                </a:solidFill>
              </a:rPr>
              <a:t>Tecnologías</a:t>
            </a:r>
          </a:p>
          <a:p>
            <a:pPr marL="628650" lvl="1" indent="-171450">
              <a:spcBef>
                <a:spcPts val="300"/>
              </a:spcBef>
            </a:pPr>
            <a:r>
              <a:rPr lang="es-ES" sz="1200" dirty="0">
                <a:solidFill>
                  <a:schemeClr val="bg1"/>
                </a:solidFill>
              </a:rPr>
              <a:t>Nube y datos</a:t>
            </a:r>
          </a:p>
          <a:p>
            <a:pPr marL="628650" lvl="1" indent="-171450">
              <a:spcBef>
                <a:spcPts val="300"/>
              </a:spcBef>
            </a:pPr>
            <a:r>
              <a:rPr lang="es-ES" sz="1200" dirty="0">
                <a:solidFill>
                  <a:schemeClr val="bg1"/>
                </a:solidFill>
              </a:rPr>
              <a:t>Negocio digital</a:t>
            </a:r>
          </a:p>
          <a:p>
            <a:pPr marL="628650" lvl="1" indent="-171450">
              <a:spcBef>
                <a:spcPts val="300"/>
              </a:spcBef>
            </a:pPr>
            <a:r>
              <a:rPr lang="es-ES" sz="1200" dirty="0">
                <a:solidFill>
                  <a:schemeClr val="bg1"/>
                </a:solidFill>
              </a:rPr>
              <a:t>Ingeniería de procesos</a:t>
            </a:r>
          </a:p>
          <a:p>
            <a:pPr marL="628650" lvl="1" indent="-171450">
              <a:spcBef>
                <a:spcPts val="300"/>
              </a:spcBef>
            </a:pPr>
            <a:r>
              <a:rPr lang="es-ES" sz="1200" dirty="0">
                <a:solidFill>
                  <a:schemeClr val="bg1"/>
                </a:solidFill>
              </a:rPr>
              <a:t>Cultura digital/Liderazgo </a:t>
            </a:r>
          </a:p>
          <a:p>
            <a:pPr marL="628650" lvl="1" indent="-171450">
              <a:spcBef>
                <a:spcPts val="300"/>
              </a:spcBef>
            </a:pPr>
            <a:r>
              <a:rPr lang="es-ES" sz="1200" dirty="0">
                <a:solidFill>
                  <a:schemeClr val="bg1"/>
                </a:solidFill>
              </a:rPr>
              <a:t>Marketing digital</a:t>
            </a:r>
          </a:p>
          <a:p>
            <a:pPr marL="171450" indent="-171450">
              <a:spcBef>
                <a:spcPts val="600"/>
              </a:spcBef>
            </a:pPr>
            <a:endParaRPr lang="es-ES" sz="1600" dirty="0">
              <a:solidFill>
                <a:schemeClr val="bg1"/>
              </a:solidFill>
            </a:endParaRPr>
          </a:p>
          <a:p>
            <a:pPr marL="285750" indent="-285750"/>
            <a:r>
              <a:rPr lang="es-ES" sz="1600" b="1" dirty="0">
                <a:solidFill>
                  <a:schemeClr val="bg1"/>
                </a:solidFill>
              </a:rPr>
              <a:t>Tecnologías a mejorar o implantar </a:t>
            </a:r>
            <a:r>
              <a:rPr lang="es-ES" sz="1600" dirty="0">
                <a:solidFill>
                  <a:schemeClr val="bg1"/>
                </a:solidFill>
              </a:rPr>
              <a:t>derivadas del Lienzo de Transformación Digital</a:t>
            </a:r>
          </a:p>
        </p:txBody>
      </p:sp>
    </p:spTree>
    <p:extLst>
      <p:ext uri="{BB962C8B-B14F-4D97-AF65-F5344CB8AC3E}">
        <p14:creationId xmlns:p14="http://schemas.microsoft.com/office/powerpoint/2010/main" val="75307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248"/>
        <p:cNvGrpSpPr/>
        <p:nvPr/>
      </p:nvGrpSpPr>
      <p:grpSpPr>
        <a:xfrm>
          <a:off x="0" y="0"/>
          <a:ext cx="0" cy="0"/>
          <a:chOff x="0" y="0"/>
          <a:chExt cx="0" cy="0"/>
        </a:xfrm>
      </p:grpSpPr>
      <p:sp>
        <p:nvSpPr>
          <p:cNvPr id="249" name="Google Shape;249;p29"/>
          <p:cNvSpPr txBox="1"/>
          <p:nvPr/>
        </p:nvSpPr>
        <p:spPr>
          <a:xfrm>
            <a:off x="49400" y="483750"/>
            <a:ext cx="2453100" cy="4501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073763"/>
                </a:solidFill>
                <a:latin typeface="Roboto"/>
                <a:ea typeface="Roboto"/>
                <a:cs typeface="Roboto"/>
                <a:sym typeface="Roboto"/>
              </a:rPr>
              <a:t>1 Cliente como centro</a:t>
            </a:r>
            <a:endParaRPr sz="1200" b="1" dirty="0">
              <a:solidFill>
                <a:srgbClr val="073763"/>
              </a:solidFill>
              <a:latin typeface="Roboto"/>
              <a:ea typeface="Roboto"/>
              <a:cs typeface="Roboto"/>
              <a:sym typeface="Roboto"/>
            </a:endParaRPr>
          </a:p>
          <a:p>
            <a:pPr marL="0" lvl="0" indent="0" algn="l" rtl="0">
              <a:spcBef>
                <a:spcPts val="0"/>
              </a:spcBef>
              <a:spcAft>
                <a:spcPts val="0"/>
              </a:spcAft>
              <a:buNone/>
            </a:pPr>
            <a:endParaRPr sz="800" dirty="0">
              <a:latin typeface="Roboto"/>
              <a:ea typeface="Roboto"/>
              <a:cs typeface="Roboto"/>
              <a:sym typeface="Roboto"/>
            </a:endParaRPr>
          </a:p>
          <a:p>
            <a:pPr marL="0" lvl="0" indent="0" algn="l" rtl="0">
              <a:spcBef>
                <a:spcPts val="0"/>
              </a:spcBef>
              <a:spcAft>
                <a:spcPts val="0"/>
              </a:spcAft>
              <a:buNone/>
            </a:pPr>
            <a:r>
              <a:rPr lang="es" sz="700" b="1" dirty="0">
                <a:latin typeface="Roboto"/>
                <a:ea typeface="Roboto"/>
                <a:cs typeface="Roboto"/>
                <a:sym typeface="Roboto"/>
              </a:rPr>
              <a:t>Fuerte énfasis en la orientación al cliente, en ofertas personalizadas, en la comunicación digital y en los canales de venta.</a:t>
            </a:r>
            <a:endParaRPr sz="700" b="1" dirty="0">
              <a:latin typeface="Roboto"/>
              <a:ea typeface="Roboto"/>
              <a:cs typeface="Roboto"/>
              <a:sym typeface="Roboto"/>
            </a:endParaRPr>
          </a:p>
          <a:p>
            <a:pPr marL="0" lvl="0" indent="0" algn="l" rtl="0">
              <a:spcBef>
                <a:spcPts val="0"/>
              </a:spcBef>
              <a:spcAft>
                <a:spcPts val="0"/>
              </a:spcAft>
              <a:buNone/>
            </a:pPr>
            <a:endParaRPr sz="8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¿Cuáles son nuestros segmentos objetivo con el mayor potencial?</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¿Cuál es el nivel de satisfacción actual de nuestro cliente por segmento?</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¿Cuáles son las necesidades esenciales, digitales y nuevas, de nuestro cliente por segmento? Identificación, por ejemplo, mediante (mapa de experiencia del cliente) customer journey mapping y/o personas.</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datos están disponibles o se deben recopilar para comprender mejor a nuestros clientes?</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¿Nuestros procesos fundamentales satisfacen las necesidades de estos clientes? Si no, ¿qué se debería cambiar?</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componentes de nuestro marketing mix (producto, precio, comunicación, distribución, servicios adicionales) necesitamos modificar?</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ofertas personalizadas en servicios/productos queremos ofrecer en el futuro?</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canales digitales queremos ofrecer?</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canales digitales de comunicación y en qué forma (por ejemplo, enfoque, frecuencia) vamos a utilizar en el futuro?</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sistemas y procesos tendremos que adaptar?</a:t>
            </a: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¿Qué acciones “quick-wins” podemos realizar para lograr de inmediato una mayor orientación y satisfacción del cliente? Las acciones “quick-wins” (victorias rápidas) son mejoras que pueden implementarse rápidamente al ser de menor complejidad.</a:t>
            </a:r>
            <a:endParaRPr sz="700" dirty="0">
              <a:latin typeface="Roboto"/>
              <a:ea typeface="Roboto"/>
              <a:cs typeface="Roboto"/>
              <a:sym typeface="Roboto"/>
            </a:endParaRPr>
          </a:p>
          <a:p>
            <a:pPr marL="0" lvl="0" indent="0" algn="l" rtl="0">
              <a:spcBef>
                <a:spcPts val="0"/>
              </a:spcBef>
              <a:spcAft>
                <a:spcPts val="0"/>
              </a:spcAft>
              <a:buNone/>
            </a:pPr>
            <a:endParaRPr sz="7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endParaRPr sz="8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50" name="Google Shape;250;p29"/>
          <p:cNvSpPr txBox="1"/>
          <p:nvPr/>
        </p:nvSpPr>
        <p:spPr>
          <a:xfrm>
            <a:off x="2502429" y="483750"/>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dirty="0">
                <a:solidFill>
                  <a:srgbClr val="073763"/>
                </a:solidFill>
                <a:latin typeface="Roboto"/>
                <a:ea typeface="Roboto"/>
                <a:cs typeface="Roboto"/>
                <a:sym typeface="Roboto"/>
              </a:rPr>
              <a:t>2 Tecnologías</a:t>
            </a:r>
            <a:endParaRPr sz="12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r>
              <a:rPr lang="es" sz="700" b="1" dirty="0">
                <a:latin typeface="Roboto"/>
                <a:ea typeface="Roboto"/>
                <a:cs typeface="Roboto"/>
                <a:sym typeface="Roboto"/>
              </a:rPr>
              <a:t>Aquí se incluye plataformas y aplicaciones, así como la conexión de componentes industriales y productos de consumo (Industria 4.0 e Internet de las cosas).</a:t>
            </a:r>
            <a:endParaRPr sz="700" b="1" dirty="0">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es" sz="600" dirty="0">
                <a:latin typeface="Roboto"/>
                <a:ea typeface="Roboto"/>
                <a:cs typeface="Roboto"/>
                <a:sym typeface="Roboto"/>
              </a:rPr>
              <a:t>¿Cuáles son las nuevas tecnologías disponibles hoy y en el futuro, y qué potencial tienen para nuestros clientes y para nuestra organización?</a:t>
            </a:r>
            <a:endParaRPr sz="600" dirty="0">
              <a:latin typeface="Roboto"/>
              <a:ea typeface="Roboto"/>
              <a:cs typeface="Roboto"/>
              <a:sym typeface="Roboto"/>
            </a:endParaRPr>
          </a:p>
          <a:p>
            <a:pPr marL="0" marR="0" lvl="0" indent="0" algn="l" rtl="0">
              <a:lnSpc>
                <a:spcPct val="100000"/>
              </a:lnSpc>
              <a:spcBef>
                <a:spcPts val="0"/>
              </a:spcBef>
              <a:spcAft>
                <a:spcPts val="0"/>
              </a:spcAft>
              <a:buNone/>
            </a:pPr>
            <a:r>
              <a:rPr lang="es" sz="600" dirty="0">
                <a:latin typeface="Roboto"/>
                <a:ea typeface="Roboto"/>
                <a:cs typeface="Roboto"/>
                <a:sym typeface="Roboto"/>
              </a:rPr>
              <a:t>¿Cómo se desarrollarán estas tecnologías y cómo se utilizarán en el futuro?</a:t>
            </a:r>
            <a:endParaRPr sz="600" dirty="0">
              <a:latin typeface="Roboto"/>
              <a:ea typeface="Roboto"/>
              <a:cs typeface="Roboto"/>
              <a:sym typeface="Roboto"/>
            </a:endParaRPr>
          </a:p>
          <a:p>
            <a:pPr marL="0" marR="0" lvl="0" indent="0" algn="l" rtl="0">
              <a:lnSpc>
                <a:spcPct val="100000"/>
              </a:lnSpc>
              <a:spcBef>
                <a:spcPts val="0"/>
              </a:spcBef>
              <a:spcAft>
                <a:spcPts val="0"/>
              </a:spcAft>
              <a:buNone/>
            </a:pPr>
            <a:r>
              <a:rPr lang="es" sz="600" dirty="0">
                <a:latin typeface="Roboto"/>
                <a:ea typeface="Roboto"/>
                <a:cs typeface="Roboto"/>
                <a:sym typeface="Roboto"/>
              </a:rPr>
              <a:t>¿Qué soluciones / aplicaciones de software podrían respaldar activamente nuestras propuestas de valor y procesos?</a:t>
            </a:r>
            <a:endParaRPr sz="600" dirty="0">
              <a:latin typeface="Roboto"/>
              <a:ea typeface="Roboto"/>
              <a:cs typeface="Roboto"/>
              <a:sym typeface="Roboto"/>
            </a:endParaRPr>
          </a:p>
          <a:p>
            <a:pPr marL="0" marR="0" lvl="0" indent="0" algn="l" rtl="0">
              <a:lnSpc>
                <a:spcPct val="100000"/>
              </a:lnSpc>
              <a:spcBef>
                <a:spcPts val="0"/>
              </a:spcBef>
              <a:spcAft>
                <a:spcPts val="0"/>
              </a:spcAft>
              <a:buNone/>
            </a:pPr>
            <a:r>
              <a:rPr lang="es" sz="600" dirty="0">
                <a:latin typeface="Roboto"/>
                <a:ea typeface="Roboto"/>
                <a:cs typeface="Roboto"/>
                <a:sym typeface="Roboto"/>
              </a:rPr>
              <a:t>¿Qué actividades y medidas estamos implementando para aumentar la seguridad de informática?</a:t>
            </a:r>
            <a:endParaRPr sz="600" dirty="0">
              <a:latin typeface="Roboto"/>
              <a:ea typeface="Roboto"/>
              <a:cs typeface="Roboto"/>
              <a:sym typeface="Roboto"/>
            </a:endParaRPr>
          </a:p>
          <a:p>
            <a:pPr marL="0" marR="0" lvl="0" indent="0" algn="l" rtl="0">
              <a:lnSpc>
                <a:spcPct val="100000"/>
              </a:lnSpc>
              <a:spcBef>
                <a:spcPts val="0"/>
              </a:spcBef>
              <a:spcAft>
                <a:spcPts val="0"/>
              </a:spcAft>
              <a:buNone/>
            </a:pPr>
            <a:r>
              <a:rPr lang="es" sz="600" dirty="0">
                <a:latin typeface="Roboto"/>
                <a:ea typeface="Roboto"/>
                <a:cs typeface="Roboto"/>
                <a:sym typeface="Roboto"/>
              </a:rPr>
              <a:t>¿Cuál es nuestra hoja de ruta tecnológica para los próximos 5 - 10 años?</a:t>
            </a:r>
            <a:endParaRPr sz="600" dirty="0">
              <a:latin typeface="Roboto"/>
              <a:ea typeface="Roboto"/>
              <a:cs typeface="Roboto"/>
              <a:sym typeface="Roboto"/>
            </a:endParaRPr>
          </a:p>
          <a:p>
            <a:pPr marL="0" marR="0" lvl="0" indent="0" algn="l" rtl="0">
              <a:lnSpc>
                <a:spcPct val="100000"/>
              </a:lnSpc>
              <a:spcBef>
                <a:spcPts val="0"/>
              </a:spcBef>
              <a:spcAft>
                <a:spcPts val="0"/>
              </a:spcAft>
              <a:buNone/>
            </a:pPr>
            <a:endParaRPr sz="600" dirty="0">
              <a:latin typeface="Roboto"/>
              <a:ea typeface="Roboto"/>
              <a:cs typeface="Roboto"/>
              <a:sym typeface="Roboto"/>
            </a:endParaRPr>
          </a:p>
          <a:p>
            <a:pPr marL="0" marR="0" lvl="0" indent="0" algn="l" rtl="0">
              <a:lnSpc>
                <a:spcPct val="100000"/>
              </a:lnSpc>
              <a:spcBef>
                <a:spcPts val="0"/>
              </a:spcBef>
              <a:spcAft>
                <a:spcPts val="0"/>
              </a:spcAft>
              <a:buNone/>
            </a:pPr>
            <a:endParaRPr sz="600" dirty="0">
              <a:latin typeface="Roboto"/>
              <a:ea typeface="Roboto"/>
              <a:cs typeface="Roboto"/>
              <a:sym typeface="Roboto"/>
            </a:endParaRPr>
          </a:p>
          <a:p>
            <a:pPr marL="0" marR="0" lvl="0" indent="0" algn="l" rtl="0">
              <a:lnSpc>
                <a:spcPct val="100000"/>
              </a:lnSpc>
              <a:spcBef>
                <a:spcPts val="0"/>
              </a:spcBef>
              <a:spcAft>
                <a:spcPts val="0"/>
              </a:spcAft>
              <a:buNone/>
            </a:pPr>
            <a:endParaRPr sz="600" dirty="0">
              <a:latin typeface="Roboto"/>
              <a:ea typeface="Roboto"/>
              <a:cs typeface="Roboto"/>
              <a:sym typeface="Roboto"/>
            </a:endParaRPr>
          </a:p>
        </p:txBody>
      </p:sp>
      <p:sp>
        <p:nvSpPr>
          <p:cNvPr id="251" name="Google Shape;251;p29"/>
          <p:cNvSpPr txBox="1"/>
          <p:nvPr/>
        </p:nvSpPr>
        <p:spPr>
          <a:xfrm>
            <a:off x="2502429" y="2698188"/>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dirty="0">
                <a:solidFill>
                  <a:srgbClr val="073763"/>
                </a:solidFill>
                <a:latin typeface="Roboto"/>
                <a:ea typeface="Roboto"/>
                <a:cs typeface="Roboto"/>
                <a:sym typeface="Roboto"/>
              </a:rPr>
              <a:t>3 Nube y datos</a:t>
            </a:r>
            <a:endParaRPr sz="12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pPr marL="0" lvl="0" indent="0">
              <a:buFont typeface="Arial"/>
              <a:buNone/>
            </a:pPr>
            <a:r>
              <a:rPr lang="es" sz="700" b="1" dirty="0">
                <a:latin typeface="Roboto"/>
                <a:ea typeface="Roboto"/>
                <a:cs typeface="Roboto"/>
                <a:sym typeface="Roboto"/>
              </a:rPr>
              <a:t>Las actividades digitales requieren modelos y sistemas basados en datos, datos inteligentes y una infraestructura informática flexible basada en la web.</a:t>
            </a:r>
            <a:endParaRPr sz="700" b="1" dirty="0">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r>
              <a:rPr lang="es" sz="600" dirty="0">
                <a:latin typeface="Roboto"/>
                <a:ea typeface="Roboto"/>
                <a:cs typeface="Roboto"/>
                <a:sym typeface="Roboto"/>
              </a:rPr>
              <a:t>¿Hemos vinculado las plataformas y los datos existentes de la mejor manera posible?</a:t>
            </a:r>
            <a:endParaRPr sz="600" dirty="0">
              <a:latin typeface="Roboto"/>
              <a:ea typeface="Roboto"/>
              <a:cs typeface="Roboto"/>
              <a:sym typeface="Roboto"/>
            </a:endParaRPr>
          </a:p>
          <a:p>
            <a:r>
              <a:rPr lang="es" sz="600" dirty="0">
                <a:latin typeface="Roboto"/>
                <a:ea typeface="Roboto"/>
                <a:cs typeface="Roboto"/>
                <a:sym typeface="Roboto"/>
              </a:rPr>
              <a:t>¿Son nuestros sistemas informáticos, incluyendo soluciones basadas en la Web, de fácil acceso y escalables para clientes y socios?</a:t>
            </a:r>
            <a:endParaRPr sz="600" dirty="0">
              <a:latin typeface="Roboto"/>
              <a:ea typeface="Roboto"/>
              <a:cs typeface="Roboto"/>
              <a:sym typeface="Roboto"/>
            </a:endParaRPr>
          </a:p>
          <a:p>
            <a:r>
              <a:rPr lang="es" sz="600" dirty="0">
                <a:latin typeface="Roboto"/>
                <a:ea typeface="Roboto"/>
                <a:cs typeface="Roboto"/>
                <a:sym typeface="Roboto"/>
              </a:rPr>
              <a:t>¿Qué potencial podemos extraer de los datos existentes (Smart Data)?</a:t>
            </a:r>
            <a:endParaRPr sz="600" dirty="0">
              <a:latin typeface="Roboto"/>
              <a:ea typeface="Roboto"/>
              <a:cs typeface="Roboto"/>
              <a:sym typeface="Roboto"/>
            </a:endParaRPr>
          </a:p>
          <a:p>
            <a:r>
              <a:rPr lang="es" sz="600" dirty="0">
                <a:latin typeface="Roboto"/>
                <a:ea typeface="Roboto"/>
                <a:cs typeface="Roboto"/>
                <a:sym typeface="Roboto"/>
              </a:rPr>
              <a:t>¿Hemos definido los requisitos correspondientes para la seguridad informática y medimos regularmente sus criterios?</a:t>
            </a:r>
            <a:endParaRPr sz="600" dirty="0">
              <a:latin typeface="Roboto"/>
              <a:ea typeface="Roboto"/>
              <a:cs typeface="Roboto"/>
              <a:sym typeface="Roboto"/>
            </a:endParaRPr>
          </a:p>
          <a:p>
            <a:r>
              <a:rPr lang="es" sz="600" dirty="0">
                <a:latin typeface="Roboto"/>
                <a:ea typeface="Roboto"/>
                <a:cs typeface="Roboto"/>
                <a:sym typeface="Roboto"/>
              </a:rPr>
              <a:t>¿Hemos analizado el potencial futuro de las soluciones en la nube y los datos inteligentes? ¿Qué incluye nuestra hoja de ruta?</a:t>
            </a:r>
            <a:endParaRPr sz="600" dirty="0">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52" name="Google Shape;252;p29"/>
          <p:cNvSpPr txBox="1"/>
          <p:nvPr/>
        </p:nvSpPr>
        <p:spPr>
          <a:xfrm>
            <a:off x="4692765" y="483765"/>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dirty="0">
                <a:solidFill>
                  <a:srgbClr val="073763"/>
                </a:solidFill>
                <a:latin typeface="Roboto"/>
                <a:ea typeface="Roboto"/>
                <a:cs typeface="Roboto"/>
                <a:sym typeface="Roboto"/>
              </a:rPr>
              <a:t>4 Negocio digital</a:t>
            </a:r>
            <a:endParaRPr sz="1200" b="1" dirty="0">
              <a:solidFill>
                <a:srgbClr val="073763"/>
              </a:solidFill>
              <a:latin typeface="Roboto"/>
              <a:ea typeface="Roboto"/>
              <a:cs typeface="Roboto"/>
              <a:sym typeface="Roboto"/>
            </a:endParaRPr>
          </a:p>
          <a:p>
            <a:pPr marL="0" lvl="0" indent="0" algn="l" rtl="0">
              <a:spcBef>
                <a:spcPts val="0"/>
              </a:spcBef>
              <a:spcAft>
                <a:spcPts val="0"/>
              </a:spcAft>
              <a:buNone/>
            </a:pPr>
            <a:endParaRPr sz="400" b="1" dirty="0">
              <a:latin typeface="Roboto"/>
              <a:ea typeface="Roboto"/>
              <a:cs typeface="Roboto"/>
              <a:sym typeface="Roboto"/>
            </a:endParaRPr>
          </a:p>
          <a:p>
            <a:pPr marL="0" lvl="0" indent="0" algn="l" rtl="0">
              <a:spcBef>
                <a:spcPts val="0"/>
              </a:spcBef>
              <a:spcAft>
                <a:spcPts val="0"/>
              </a:spcAft>
              <a:buNone/>
            </a:pPr>
            <a:r>
              <a:rPr lang="es" sz="700" b="1" dirty="0">
                <a:latin typeface="Roboto"/>
                <a:ea typeface="Roboto"/>
                <a:cs typeface="Roboto"/>
                <a:sym typeface="Roboto"/>
              </a:rPr>
              <a:t>Analizamos productos y servicios actuales con el fin de ofrecer servicios y modelos de negocio nuevos o extendidos a través de innovaciones, nuevas plataformas y cooperaciones.</a:t>
            </a:r>
            <a:endParaRPr sz="700" b="1" dirty="0">
              <a:latin typeface="Roboto"/>
              <a:ea typeface="Roboto"/>
              <a:cs typeface="Roboto"/>
              <a:sym typeface="Roboto"/>
            </a:endParaRPr>
          </a:p>
          <a:p>
            <a:pPr marL="0" lvl="0" indent="0" algn="l" rtl="0">
              <a:spcBef>
                <a:spcPts val="0"/>
              </a:spcBef>
              <a:spcAft>
                <a:spcPts val="0"/>
              </a:spcAft>
              <a:buNone/>
            </a:pPr>
            <a:endParaRPr sz="4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de resistente es ahora y en el  futuro mi modelo comercial actual?</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estrategias, modelos de negocio y productos ofrecen mis competidores y empresas más innovadoras?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Sobre los componentes de nuestra cadena de valor, ¿qué servicios/productos generan beneficios digitales para el cliente? ¿qué servicios/productos de nuestra cadena de valor se pueden ofrecer por separado? Herramientas: Lienzo de Modelo de Negocio y de Proposición de Valor.</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plataformas, productos, modelos de cooperación y canales tienen el potencial de aumentar/multiplicar nuestro mercado potencial?</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otras innovaciones podemos aprovechar para aumentar/expandir/redefinir nuestra oferta de mercado?</a:t>
            </a:r>
            <a:endParaRPr sz="600" dirty="0">
              <a:latin typeface="Roboto"/>
              <a:ea typeface="Roboto"/>
              <a:cs typeface="Roboto"/>
              <a:sym typeface="Roboto"/>
            </a:endParaRPr>
          </a:p>
        </p:txBody>
      </p:sp>
      <p:sp>
        <p:nvSpPr>
          <p:cNvPr id="253" name="Google Shape;253;p29"/>
          <p:cNvSpPr txBox="1"/>
          <p:nvPr/>
        </p:nvSpPr>
        <p:spPr>
          <a:xfrm>
            <a:off x="4692765" y="2698203"/>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dirty="0">
                <a:solidFill>
                  <a:srgbClr val="073763"/>
                </a:solidFill>
                <a:latin typeface="Roboto"/>
                <a:ea typeface="Roboto"/>
                <a:cs typeface="Roboto"/>
                <a:sym typeface="Roboto"/>
              </a:rPr>
              <a:t>5 Ingeniería de procesos</a:t>
            </a:r>
            <a:endParaRPr sz="1200" b="1" dirty="0">
              <a:solidFill>
                <a:srgbClr val="073763"/>
              </a:solidFill>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r>
              <a:rPr lang="es" sz="700" b="1" dirty="0">
                <a:latin typeface="Roboto"/>
                <a:ea typeface="Roboto"/>
                <a:cs typeface="Roboto"/>
                <a:sym typeface="Roboto"/>
              </a:rPr>
              <a:t>Los procesos deben estandarizarse, simplificarse, ser más rápidos y más eficientes y, cuando sea posible, digitalizarse y automatizarse.</a:t>
            </a:r>
            <a:endParaRPr sz="700" b="1"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¿Cuáles son nuestros procesos actuales y cuáles tenemos que modificar debido a los nuevos requisitos y tecnologías (Herramienta: Mapa de procesos)?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procesos podemos digitalizar y automatizar, y cómo?</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métodos de mejora de procesos usaremos en el futuro para reaccionar de manera más dinámica al mercado (agilidad)?</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¿Cuáles son los requisitos informáticos impulsados por los nuevos procesos?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mediremos el rendimiento de nuestros procesos (output) en el futuro?</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¿Cuáles son nuestros “quick-wins” (que pueden implementarse rápidamente al ser de menor complejidad) para mejorar y simplificar los procesos a corto plazo?</a:t>
            </a:r>
            <a:endParaRPr sz="6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p:txBody>
      </p:sp>
      <p:sp>
        <p:nvSpPr>
          <p:cNvPr id="254" name="Google Shape;254;p29"/>
          <p:cNvSpPr txBox="1"/>
          <p:nvPr/>
        </p:nvSpPr>
        <p:spPr>
          <a:xfrm>
            <a:off x="6883101" y="483750"/>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073763"/>
                </a:solidFill>
                <a:latin typeface="Roboto"/>
                <a:ea typeface="Roboto"/>
                <a:cs typeface="Roboto"/>
                <a:sym typeface="Roboto"/>
              </a:rPr>
              <a:t>6 Cultura digital/liderazgo</a:t>
            </a:r>
            <a:endParaRPr sz="1200" dirty="0">
              <a:solidFill>
                <a:srgbClr val="FFFFFF"/>
              </a:solidFill>
              <a:latin typeface="Roboto"/>
              <a:ea typeface="Roboto"/>
              <a:cs typeface="Roboto"/>
              <a:sym typeface="Roboto"/>
            </a:endParaRPr>
          </a:p>
          <a:p>
            <a:pPr marL="0" lvl="0" indent="0" algn="l" rtl="0">
              <a:spcBef>
                <a:spcPts val="0"/>
              </a:spcBef>
              <a:spcAft>
                <a:spcPts val="0"/>
              </a:spcAft>
              <a:buNone/>
            </a:pPr>
            <a:endParaRPr sz="400" b="1" dirty="0">
              <a:latin typeface="Roboto"/>
              <a:ea typeface="Roboto"/>
              <a:cs typeface="Roboto"/>
              <a:sym typeface="Roboto"/>
            </a:endParaRPr>
          </a:p>
          <a:p>
            <a:pPr marL="0" lvl="0" indent="0" algn="l" rtl="0">
              <a:spcBef>
                <a:spcPts val="0"/>
              </a:spcBef>
              <a:spcAft>
                <a:spcPts val="0"/>
              </a:spcAft>
              <a:buNone/>
            </a:pPr>
            <a:r>
              <a:rPr lang="es" sz="700" b="1" dirty="0">
                <a:latin typeface="Roboto"/>
                <a:ea typeface="Roboto"/>
                <a:cs typeface="Roboto"/>
                <a:sym typeface="Roboto"/>
              </a:rPr>
              <a:t>La digitalización está provocando un proceso de cambio que conduce a una adaptación de los principios de gestión y a nuevas formas de organización.</a:t>
            </a:r>
            <a:endParaRPr sz="700" b="1" dirty="0">
              <a:latin typeface="Roboto"/>
              <a:ea typeface="Roboto"/>
              <a:cs typeface="Roboto"/>
              <a:sym typeface="Roboto"/>
            </a:endParaRPr>
          </a:p>
          <a:p>
            <a:pPr marL="0" lvl="0" indent="0" algn="l" rtl="0">
              <a:spcBef>
                <a:spcPts val="0"/>
              </a:spcBef>
              <a:spcAft>
                <a:spcPts val="0"/>
              </a:spcAft>
              <a:buNone/>
            </a:pPr>
            <a:endParaRPr sz="4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¿Cuál es la situación de nuestros empleados y cuál es su actitud hacia la transformación digital?</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nuevos principios de gestión y formas de organización queremos introducir?</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desarrollamos las bases del liderazgo digital junto con nuestros empleados?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habilidades necesitamos para implementar con éxito la transformación?</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podemos apoyar los procesos de creatividad e innovación de nuestros empleados?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apoyamos de forma concreta a nuestros empleados en este proceso de cambio?</a:t>
            </a:r>
            <a:endParaRPr sz="600" dirty="0">
              <a:latin typeface="Roboto"/>
              <a:ea typeface="Roboto"/>
              <a:cs typeface="Roboto"/>
              <a:sym typeface="Roboto"/>
            </a:endParaRPr>
          </a:p>
          <a:p>
            <a:pPr marL="0" lvl="0" indent="0" algn="l" rtl="0">
              <a:spcBef>
                <a:spcPts val="0"/>
              </a:spcBef>
              <a:spcAft>
                <a:spcPts val="0"/>
              </a:spcAft>
              <a:buNone/>
            </a:pPr>
            <a:r>
              <a:rPr lang="es-ES" sz="600" dirty="0">
                <a:latin typeface="Roboto"/>
                <a:ea typeface="Roboto"/>
                <a:cs typeface="Roboto"/>
                <a:sym typeface="Roboto"/>
              </a:rPr>
              <a:t>¿Disponemos de metodologías “agiles” que reduzcan el tiempo de puesta a disposición de un producto/servicio en el mercado y que incrementen la colaboración?</a:t>
            </a:r>
            <a:endParaRPr sz="6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p:txBody>
      </p:sp>
      <p:sp>
        <p:nvSpPr>
          <p:cNvPr id="255" name="Google Shape;255;p29"/>
          <p:cNvSpPr txBox="1"/>
          <p:nvPr/>
        </p:nvSpPr>
        <p:spPr>
          <a:xfrm>
            <a:off x="6883100" y="2698225"/>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073763"/>
                </a:solidFill>
                <a:latin typeface="Roboto"/>
                <a:ea typeface="Roboto"/>
                <a:cs typeface="Roboto"/>
                <a:sym typeface="Roboto"/>
              </a:rPr>
              <a:t>7 Marketing digital</a:t>
            </a:r>
            <a:endParaRPr sz="1200" dirty="0">
              <a:solidFill>
                <a:srgbClr val="FFFFFF"/>
              </a:solidFill>
              <a:latin typeface="Roboto"/>
              <a:ea typeface="Roboto"/>
              <a:cs typeface="Roboto"/>
              <a:sym typeface="Roboto"/>
            </a:endParaRPr>
          </a:p>
          <a:p>
            <a:pPr marL="0" lvl="0" indent="0" algn="l" rtl="0">
              <a:spcBef>
                <a:spcPts val="0"/>
              </a:spcBef>
              <a:spcAft>
                <a:spcPts val="0"/>
              </a:spcAft>
              <a:buNone/>
            </a:pPr>
            <a:endParaRPr sz="600" b="1" dirty="0">
              <a:latin typeface="Roboto"/>
              <a:ea typeface="Roboto"/>
              <a:cs typeface="Roboto"/>
              <a:sym typeface="Roboto"/>
            </a:endParaRPr>
          </a:p>
          <a:p>
            <a:pPr marL="0" lvl="0" indent="0" algn="l" rtl="0">
              <a:spcBef>
                <a:spcPts val="0"/>
              </a:spcBef>
              <a:spcAft>
                <a:spcPts val="0"/>
              </a:spcAft>
              <a:buNone/>
            </a:pPr>
            <a:r>
              <a:rPr lang="es" sz="700" b="1" dirty="0">
                <a:latin typeface="Roboto"/>
                <a:ea typeface="Roboto"/>
                <a:cs typeface="Roboto"/>
                <a:sym typeface="Roboto"/>
              </a:rPr>
              <a:t>Con el marketing digital, surgen enfoques nuevos (y en ocasiones automatizados) en ventas, comunicación, servicio al cliente y gestión de relaciones.</a:t>
            </a:r>
            <a:endParaRPr sz="700" b="1"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¿Cuál es nuestra nueva estrategia integral de marketing digital (marketing, distribución, ventas, servicio al cliente)?</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se reestructurarán los diferentes equipos y cómo trabajarán juntos en el futuro?</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plataformas y soluciones (por ejemplo, automatización de marketing, comercio electrónico, CRM, marketing de contenidos, medios sociales) utilizaremos en el futuro? </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¿Cómo podemos optimizar continuamente nuestras iniciativas de marketing y ventas?</a:t>
            </a:r>
            <a:endParaRPr sz="600" dirty="0">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¿Qué procesos, medidas y datos de marketing respaldarán aún más la transformación de la organización?</a:t>
            </a:r>
            <a:endParaRPr sz="6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a:p>
            <a:pPr marL="0" lvl="0" indent="0" algn="l" rtl="0">
              <a:spcBef>
                <a:spcPts val="0"/>
              </a:spcBef>
              <a:spcAft>
                <a:spcPts val="0"/>
              </a:spcAft>
              <a:buNone/>
            </a:pPr>
            <a:endParaRPr sz="600" dirty="0">
              <a:latin typeface="Roboto"/>
              <a:ea typeface="Roboto"/>
              <a:cs typeface="Roboto"/>
              <a:sym typeface="Roboto"/>
            </a:endParaRPr>
          </a:p>
        </p:txBody>
      </p:sp>
      <p:sp>
        <p:nvSpPr>
          <p:cNvPr id="256" name="Google Shape;256;p29"/>
          <p:cNvSpPr txBox="1"/>
          <p:nvPr/>
        </p:nvSpPr>
        <p:spPr>
          <a:xfrm>
            <a:off x="-19759" y="-38097"/>
            <a:ext cx="4479461"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800" b="1" dirty="0">
                <a:solidFill>
                  <a:schemeClr val="lt1"/>
                </a:solidFill>
                <a:latin typeface="Roboto"/>
                <a:ea typeface="Roboto"/>
                <a:cs typeface="Roboto"/>
                <a:sym typeface="Roboto"/>
              </a:rPr>
              <a:t>Lienzo de Transformación Digital (Guía)</a:t>
            </a:r>
            <a:endParaRPr sz="1800" b="1" dirty="0">
              <a:solidFill>
                <a:schemeClr val="lt1"/>
              </a:solidFill>
              <a:latin typeface="Roboto"/>
              <a:ea typeface="Roboto"/>
              <a:cs typeface="Roboto"/>
              <a:sym typeface="Roboto"/>
            </a:endParaRPr>
          </a:p>
        </p:txBody>
      </p:sp>
      <p:sp>
        <p:nvSpPr>
          <p:cNvPr id="257" name="Google Shape;257;p29"/>
          <p:cNvSpPr txBox="1"/>
          <p:nvPr/>
        </p:nvSpPr>
        <p:spPr>
          <a:xfrm>
            <a:off x="3115678" y="4924978"/>
            <a:ext cx="6063600" cy="25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700">
                <a:solidFill>
                  <a:schemeClr val="lt1"/>
                </a:solidFill>
              </a:rPr>
              <a:t>*Los siete campos de acción de la transformación digital se basan en la investigación del Prof. Dr. Marc K. Peter entre 2.590 organizaciones</a:t>
            </a:r>
            <a:endParaRPr sz="700">
              <a:solidFill>
                <a:schemeClr val="lt1"/>
              </a:solidFill>
            </a:endParaRPr>
          </a:p>
        </p:txBody>
      </p:sp>
      <p:pic>
        <p:nvPicPr>
          <p:cNvPr id="258" name="Google Shape;258;p29"/>
          <p:cNvPicPr preferRelativeResize="0"/>
          <p:nvPr/>
        </p:nvPicPr>
        <p:blipFill>
          <a:blip r:embed="rId3">
            <a:alphaModFix/>
          </a:blip>
          <a:stretch>
            <a:fillRect/>
          </a:stretch>
        </p:blipFill>
        <p:spPr>
          <a:xfrm>
            <a:off x="2170325" y="555075"/>
            <a:ext cx="256931" cy="237550"/>
          </a:xfrm>
          <a:prstGeom prst="rect">
            <a:avLst/>
          </a:prstGeom>
          <a:noFill/>
          <a:ln>
            <a:noFill/>
          </a:ln>
        </p:spPr>
      </p:pic>
      <p:pic>
        <p:nvPicPr>
          <p:cNvPr id="259" name="Google Shape;259;p29"/>
          <p:cNvPicPr preferRelativeResize="0"/>
          <p:nvPr/>
        </p:nvPicPr>
        <p:blipFill>
          <a:blip r:embed="rId4">
            <a:alphaModFix/>
          </a:blip>
          <a:stretch>
            <a:fillRect/>
          </a:stretch>
        </p:blipFill>
        <p:spPr>
          <a:xfrm>
            <a:off x="4413725" y="555075"/>
            <a:ext cx="193550" cy="237539"/>
          </a:xfrm>
          <a:prstGeom prst="rect">
            <a:avLst/>
          </a:prstGeom>
          <a:noFill/>
          <a:ln>
            <a:noFill/>
          </a:ln>
        </p:spPr>
      </p:pic>
      <p:pic>
        <p:nvPicPr>
          <p:cNvPr id="260" name="Google Shape;260;p29"/>
          <p:cNvPicPr preferRelativeResize="0"/>
          <p:nvPr/>
        </p:nvPicPr>
        <p:blipFill>
          <a:blip r:embed="rId5">
            <a:alphaModFix/>
          </a:blip>
          <a:stretch>
            <a:fillRect/>
          </a:stretch>
        </p:blipFill>
        <p:spPr>
          <a:xfrm>
            <a:off x="6560261" y="525775"/>
            <a:ext cx="251787" cy="237550"/>
          </a:xfrm>
          <a:prstGeom prst="rect">
            <a:avLst/>
          </a:prstGeom>
          <a:noFill/>
          <a:ln>
            <a:noFill/>
          </a:ln>
        </p:spPr>
      </p:pic>
      <p:pic>
        <p:nvPicPr>
          <p:cNvPr id="261" name="Google Shape;261;p29"/>
          <p:cNvPicPr preferRelativeResize="0"/>
          <p:nvPr/>
        </p:nvPicPr>
        <p:blipFill>
          <a:blip r:embed="rId6">
            <a:alphaModFix/>
          </a:blip>
          <a:stretch>
            <a:fillRect/>
          </a:stretch>
        </p:blipFill>
        <p:spPr>
          <a:xfrm>
            <a:off x="8815824" y="525775"/>
            <a:ext cx="193550" cy="300018"/>
          </a:xfrm>
          <a:prstGeom prst="rect">
            <a:avLst/>
          </a:prstGeom>
          <a:noFill/>
          <a:ln>
            <a:noFill/>
          </a:ln>
        </p:spPr>
      </p:pic>
      <p:pic>
        <p:nvPicPr>
          <p:cNvPr id="262" name="Google Shape;262;p29"/>
          <p:cNvPicPr preferRelativeResize="0"/>
          <p:nvPr/>
        </p:nvPicPr>
        <p:blipFill>
          <a:blip r:embed="rId7">
            <a:alphaModFix/>
          </a:blip>
          <a:stretch>
            <a:fillRect/>
          </a:stretch>
        </p:blipFill>
        <p:spPr>
          <a:xfrm>
            <a:off x="4397288" y="2750247"/>
            <a:ext cx="226427" cy="178950"/>
          </a:xfrm>
          <a:prstGeom prst="rect">
            <a:avLst/>
          </a:prstGeom>
          <a:noFill/>
          <a:ln>
            <a:noFill/>
          </a:ln>
        </p:spPr>
      </p:pic>
      <p:pic>
        <p:nvPicPr>
          <p:cNvPr id="263" name="Google Shape;263;p29"/>
          <p:cNvPicPr preferRelativeResize="0"/>
          <p:nvPr/>
        </p:nvPicPr>
        <p:blipFill>
          <a:blip r:embed="rId8">
            <a:alphaModFix/>
          </a:blip>
          <a:stretch>
            <a:fillRect/>
          </a:stretch>
        </p:blipFill>
        <p:spPr>
          <a:xfrm>
            <a:off x="6572925" y="2758383"/>
            <a:ext cx="251800" cy="211654"/>
          </a:xfrm>
          <a:prstGeom prst="rect">
            <a:avLst/>
          </a:prstGeom>
          <a:noFill/>
          <a:ln>
            <a:noFill/>
          </a:ln>
        </p:spPr>
      </p:pic>
      <p:pic>
        <p:nvPicPr>
          <p:cNvPr id="264" name="Google Shape;264;p29"/>
          <p:cNvPicPr preferRelativeResize="0"/>
          <p:nvPr/>
        </p:nvPicPr>
        <p:blipFill>
          <a:blip r:embed="rId9">
            <a:alphaModFix/>
          </a:blip>
          <a:stretch>
            <a:fillRect/>
          </a:stretch>
        </p:blipFill>
        <p:spPr>
          <a:xfrm>
            <a:off x="8747114" y="2760148"/>
            <a:ext cx="256925" cy="2127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268"/>
        <p:cNvGrpSpPr/>
        <p:nvPr/>
      </p:nvGrpSpPr>
      <p:grpSpPr>
        <a:xfrm>
          <a:off x="0" y="0"/>
          <a:ext cx="0" cy="0"/>
          <a:chOff x="0" y="0"/>
          <a:chExt cx="0" cy="0"/>
        </a:xfrm>
      </p:grpSpPr>
      <p:grpSp>
        <p:nvGrpSpPr>
          <p:cNvPr id="269" name="Google Shape;269;p30"/>
          <p:cNvGrpSpPr/>
          <p:nvPr/>
        </p:nvGrpSpPr>
        <p:grpSpPr>
          <a:xfrm>
            <a:off x="14110" y="21176"/>
            <a:ext cx="9059591" cy="5078244"/>
            <a:chOff x="14110" y="22325"/>
            <a:chExt cx="9059591" cy="4963100"/>
          </a:xfrm>
        </p:grpSpPr>
        <p:sp>
          <p:nvSpPr>
            <p:cNvPr id="270" name="Google Shape;270;p30"/>
            <p:cNvSpPr txBox="1"/>
            <p:nvPr/>
          </p:nvSpPr>
          <p:spPr>
            <a:xfrm>
              <a:off x="49400" y="483750"/>
              <a:ext cx="2453100" cy="4501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a:solidFill>
                    <a:srgbClr val="073763"/>
                  </a:solidFill>
                  <a:latin typeface="Roboto"/>
                  <a:ea typeface="Roboto"/>
                  <a:cs typeface="Roboto"/>
                  <a:sym typeface="Roboto"/>
                </a:rPr>
                <a:t>1 Cliente como centro</a:t>
              </a:r>
              <a:endParaRPr sz="1200" b="1">
                <a:solidFill>
                  <a:srgbClr val="073763"/>
                </a:solidFill>
                <a:latin typeface="Roboto"/>
                <a:ea typeface="Roboto"/>
                <a:cs typeface="Roboto"/>
                <a:sym typeface="Roboto"/>
              </a:endParaRPr>
            </a:p>
            <a:p>
              <a:pPr marL="0" lvl="0" indent="0" algn="l" rtl="0">
                <a:spcBef>
                  <a:spcPts val="0"/>
                </a:spcBef>
                <a:spcAft>
                  <a:spcPts val="0"/>
                </a:spcAft>
                <a:buNone/>
              </a:pPr>
              <a:endParaRPr sz="800">
                <a:latin typeface="Roboto"/>
                <a:ea typeface="Roboto"/>
                <a:cs typeface="Roboto"/>
                <a:sym typeface="Roboto"/>
              </a:endParaRPr>
            </a:p>
            <a:p>
              <a:pPr marL="0" lvl="0" indent="0" algn="l" rtl="0">
                <a:spcBef>
                  <a:spcPts val="0"/>
                </a:spcBef>
                <a:spcAft>
                  <a:spcPts val="0"/>
                </a:spcAft>
                <a:buNone/>
              </a:pPr>
              <a:r>
                <a:rPr lang="es" sz="800" b="1">
                  <a:latin typeface="Roboto"/>
                  <a:ea typeface="Roboto"/>
                  <a:cs typeface="Roboto"/>
                  <a:sym typeface="Roboto"/>
                </a:rPr>
                <a:t>Fuerte énfasis en la orientación al cliente, en ofertas personalizadas, en la comunicación digital y en los canales de venta.</a:t>
              </a:r>
              <a:endParaRPr sz="800" b="1">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lvl="0" indent="0" algn="l" rtl="0">
                <a:spcBef>
                  <a:spcPts val="0"/>
                </a:spcBef>
                <a:spcAft>
                  <a:spcPts val="0"/>
                </a:spcAft>
                <a:buNone/>
              </a:pPr>
              <a:endParaRPr sz="700">
                <a:latin typeface="Roboto"/>
                <a:ea typeface="Roboto"/>
                <a:cs typeface="Roboto"/>
                <a:sym typeface="Roboto"/>
              </a:endParaRPr>
            </a:p>
          </p:txBody>
        </p:sp>
        <p:sp>
          <p:nvSpPr>
            <p:cNvPr id="271" name="Google Shape;271;p30"/>
            <p:cNvSpPr txBox="1"/>
            <p:nvPr/>
          </p:nvSpPr>
          <p:spPr>
            <a:xfrm>
              <a:off x="2502429" y="483750"/>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dirty="0">
                  <a:solidFill>
                    <a:srgbClr val="073763"/>
                  </a:solidFill>
                  <a:latin typeface="Roboto"/>
                  <a:ea typeface="Roboto"/>
                  <a:cs typeface="Roboto"/>
                  <a:sym typeface="Roboto"/>
                </a:rPr>
                <a:t>2 Tecnologías</a:t>
              </a:r>
              <a:endParaRPr sz="12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es" sz="700" b="1" dirty="0">
                  <a:solidFill>
                    <a:srgbClr val="073763"/>
                  </a:solidFill>
                  <a:latin typeface="Roboto"/>
                  <a:ea typeface="Roboto"/>
                  <a:cs typeface="Roboto"/>
                  <a:sym typeface="Roboto"/>
                </a:rPr>
                <a:t>Esto incluye plataformas y aplicaciones, así como la conexión de componentes industriales y productos de consumo (Industria 4.0 e Internet de las cosas).</a:t>
              </a:r>
              <a:endParaRPr sz="700" b="1" dirty="0">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400" b="1" dirty="0">
                <a:solidFill>
                  <a:srgbClr val="073763"/>
                </a:solidFill>
                <a:latin typeface="Roboto"/>
                <a:ea typeface="Roboto"/>
                <a:cs typeface="Roboto"/>
                <a:sym typeface="Roboto"/>
              </a:endParaRPr>
            </a:p>
            <a:p>
              <a:pPr marL="0" lvl="0" indent="0" algn="l" rtl="0">
                <a:spcBef>
                  <a:spcPts val="0"/>
                </a:spcBef>
                <a:spcAft>
                  <a:spcPts val="0"/>
                </a:spcAft>
                <a:buNone/>
              </a:pPr>
              <a:r>
                <a:rPr lang="es" sz="600" dirty="0">
                  <a:latin typeface="Roboto"/>
                  <a:ea typeface="Roboto"/>
                  <a:cs typeface="Roboto"/>
                  <a:sym typeface="Roboto"/>
                </a:rPr>
                <a:t>&lt;rellena este bloque&gt;</a:t>
              </a:r>
              <a:endParaRPr sz="600" dirty="0">
                <a:latin typeface="Roboto"/>
                <a:ea typeface="Roboto"/>
                <a:cs typeface="Roboto"/>
                <a:sym typeface="Roboto"/>
              </a:endParaRPr>
            </a:p>
            <a:p>
              <a:pPr marL="0" marR="0" lvl="0" indent="0" algn="l" rtl="0">
                <a:lnSpc>
                  <a:spcPct val="100000"/>
                </a:lnSpc>
                <a:spcBef>
                  <a:spcPts val="0"/>
                </a:spcBef>
                <a:spcAft>
                  <a:spcPts val="0"/>
                </a:spcAft>
                <a:buNone/>
              </a:pPr>
              <a:endParaRPr sz="600" dirty="0">
                <a:latin typeface="Roboto"/>
                <a:ea typeface="Roboto"/>
                <a:cs typeface="Roboto"/>
                <a:sym typeface="Roboto"/>
              </a:endParaRPr>
            </a:p>
          </p:txBody>
        </p:sp>
        <p:sp>
          <p:nvSpPr>
            <p:cNvPr id="272" name="Google Shape;272;p30"/>
            <p:cNvSpPr txBox="1"/>
            <p:nvPr/>
          </p:nvSpPr>
          <p:spPr>
            <a:xfrm>
              <a:off x="2502429" y="2698188"/>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a:solidFill>
                    <a:srgbClr val="073763"/>
                  </a:solidFill>
                  <a:latin typeface="Roboto"/>
                  <a:ea typeface="Roboto"/>
                  <a:cs typeface="Roboto"/>
                  <a:sym typeface="Roboto"/>
                </a:rPr>
                <a:t>3 Nube y datos</a:t>
              </a:r>
              <a:endParaRPr sz="12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r>
                <a:rPr lang="es" sz="700" b="1">
                  <a:solidFill>
                    <a:srgbClr val="073763"/>
                  </a:solidFill>
                  <a:latin typeface="Roboto"/>
                  <a:ea typeface="Roboto"/>
                  <a:cs typeface="Roboto"/>
                  <a:sym typeface="Roboto"/>
                </a:rPr>
                <a:t>Las actividades digitales requieren modelos y sistemas basados en datos, datos inteligentes y una infraestructura informática flexible basada en la web.</a:t>
              </a:r>
              <a:endParaRPr sz="7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400" b="1">
                <a:solidFill>
                  <a:srgbClr val="073763"/>
                </a:solidFill>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marR="0" lvl="0" indent="0" algn="l" rtl="0">
                <a:lnSpc>
                  <a:spcPct val="100000"/>
                </a:lnSpc>
                <a:spcBef>
                  <a:spcPts val="0"/>
                </a:spcBef>
                <a:spcAft>
                  <a:spcPts val="0"/>
                </a:spcAft>
                <a:buNone/>
              </a:pPr>
              <a:endParaRPr sz="700" b="1">
                <a:solidFill>
                  <a:srgbClr val="073763"/>
                </a:solidFill>
                <a:latin typeface="Roboto"/>
                <a:ea typeface="Roboto"/>
                <a:cs typeface="Roboto"/>
                <a:sym typeface="Roboto"/>
              </a:endParaRPr>
            </a:p>
            <a:p>
              <a:pPr marL="0" marR="0" lvl="0" indent="0" algn="l" rtl="0">
                <a:lnSpc>
                  <a:spcPct val="100000"/>
                </a:lnSpc>
                <a:spcBef>
                  <a:spcPts val="0"/>
                </a:spcBef>
                <a:spcAft>
                  <a:spcPts val="0"/>
                </a:spcAft>
                <a:buNone/>
              </a:pPr>
              <a:endParaRPr sz="600">
                <a:solidFill>
                  <a:srgbClr val="073763"/>
                </a:solidFill>
                <a:latin typeface="Roboto"/>
                <a:ea typeface="Roboto"/>
                <a:cs typeface="Roboto"/>
                <a:sym typeface="Roboto"/>
              </a:endParaRPr>
            </a:p>
          </p:txBody>
        </p:sp>
        <p:sp>
          <p:nvSpPr>
            <p:cNvPr id="273" name="Google Shape;273;p30"/>
            <p:cNvSpPr txBox="1"/>
            <p:nvPr/>
          </p:nvSpPr>
          <p:spPr>
            <a:xfrm>
              <a:off x="4692765" y="483765"/>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a:solidFill>
                    <a:srgbClr val="073763"/>
                  </a:solidFill>
                  <a:latin typeface="Roboto"/>
                  <a:ea typeface="Roboto"/>
                  <a:cs typeface="Roboto"/>
                  <a:sym typeface="Roboto"/>
                </a:rPr>
                <a:t>4 Negocio digital</a:t>
              </a:r>
              <a:endParaRPr sz="1200" b="1">
                <a:solidFill>
                  <a:srgbClr val="073763"/>
                </a:solidFill>
                <a:latin typeface="Roboto"/>
                <a:ea typeface="Roboto"/>
                <a:cs typeface="Roboto"/>
                <a:sym typeface="Roboto"/>
              </a:endParaRPr>
            </a:p>
            <a:p>
              <a:pPr marL="0" lvl="0" indent="0" algn="l" rtl="0">
                <a:spcBef>
                  <a:spcPts val="0"/>
                </a:spcBef>
                <a:spcAft>
                  <a:spcPts val="0"/>
                </a:spcAft>
                <a:buNone/>
              </a:pPr>
              <a:endParaRPr sz="400" b="1">
                <a:latin typeface="Roboto"/>
                <a:ea typeface="Roboto"/>
                <a:cs typeface="Roboto"/>
                <a:sym typeface="Roboto"/>
              </a:endParaRPr>
            </a:p>
            <a:p>
              <a:pPr marL="0" lvl="0" indent="0" algn="l" rtl="0">
                <a:spcBef>
                  <a:spcPts val="0"/>
                </a:spcBef>
                <a:spcAft>
                  <a:spcPts val="0"/>
                </a:spcAft>
                <a:buNone/>
              </a:pPr>
              <a:r>
                <a:rPr lang="es" sz="700" b="1">
                  <a:latin typeface="Roboto"/>
                  <a:ea typeface="Roboto"/>
                  <a:cs typeface="Roboto"/>
                  <a:sym typeface="Roboto"/>
                </a:rPr>
                <a:t>Analizamos productos y servicios actuales con el fin de ofrecer servicios y modelos de negocio nuevos o extendidos a través de innovaciones, nuevas plataformas y cooperaciones.</a:t>
              </a:r>
              <a:endParaRPr sz="700" b="1">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p:txBody>
        </p:sp>
        <p:sp>
          <p:nvSpPr>
            <p:cNvPr id="274" name="Google Shape;274;p30"/>
            <p:cNvSpPr txBox="1"/>
            <p:nvPr/>
          </p:nvSpPr>
          <p:spPr>
            <a:xfrm>
              <a:off x="4692765" y="2698203"/>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1200" b="1">
                  <a:solidFill>
                    <a:srgbClr val="073763"/>
                  </a:solidFill>
                  <a:latin typeface="Roboto"/>
                  <a:ea typeface="Roboto"/>
                  <a:cs typeface="Roboto"/>
                  <a:sym typeface="Roboto"/>
                </a:rPr>
                <a:t>5 Ingeniería de procesos</a:t>
              </a:r>
              <a:endParaRPr sz="1200" b="1">
                <a:solidFill>
                  <a:srgbClr val="073763"/>
                </a:solidFill>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a:p>
              <a:pPr marL="0" lvl="0" indent="0" algn="l" rtl="0">
                <a:spcBef>
                  <a:spcPts val="0"/>
                </a:spcBef>
                <a:spcAft>
                  <a:spcPts val="0"/>
                </a:spcAft>
                <a:buNone/>
              </a:pPr>
              <a:r>
                <a:rPr lang="es" sz="700" b="1">
                  <a:latin typeface="Roboto"/>
                  <a:ea typeface="Roboto"/>
                  <a:cs typeface="Roboto"/>
                  <a:sym typeface="Roboto"/>
                </a:rPr>
                <a:t>Los procesos deben estandarizarse, simplificarse, ser más rápidos y más eficientes y, cuando sea posible, digitalizarse y automatizarse.</a:t>
              </a:r>
              <a:endParaRPr sz="700" b="1">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p:txBody>
        </p:sp>
        <p:sp>
          <p:nvSpPr>
            <p:cNvPr id="275" name="Google Shape;275;p30"/>
            <p:cNvSpPr txBox="1"/>
            <p:nvPr/>
          </p:nvSpPr>
          <p:spPr>
            <a:xfrm>
              <a:off x="6883101" y="483750"/>
              <a:ext cx="2190600" cy="22143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a:solidFill>
                    <a:srgbClr val="073763"/>
                  </a:solidFill>
                  <a:latin typeface="Roboto"/>
                  <a:ea typeface="Roboto"/>
                  <a:cs typeface="Roboto"/>
                  <a:sym typeface="Roboto"/>
                </a:rPr>
                <a:t>6 Cultura digital/liderazgo</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400" b="1">
                <a:latin typeface="Roboto"/>
                <a:ea typeface="Roboto"/>
                <a:cs typeface="Roboto"/>
                <a:sym typeface="Roboto"/>
              </a:endParaRPr>
            </a:p>
            <a:p>
              <a:pPr marL="0" lvl="0" indent="0" algn="l" rtl="0">
                <a:spcBef>
                  <a:spcPts val="0"/>
                </a:spcBef>
                <a:spcAft>
                  <a:spcPts val="0"/>
                </a:spcAft>
                <a:buNone/>
              </a:pPr>
              <a:r>
                <a:rPr lang="es" sz="700" b="1">
                  <a:latin typeface="Roboto"/>
                  <a:ea typeface="Roboto"/>
                  <a:cs typeface="Roboto"/>
                  <a:sym typeface="Roboto"/>
                </a:rPr>
                <a:t>La digitalización está provocando un proceso de cambio que conduce a una adaptación de los principios de gestión y a nuevas formas de organización.</a:t>
              </a:r>
              <a:endParaRPr sz="700" b="1">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p:txBody>
        </p:sp>
        <p:sp>
          <p:nvSpPr>
            <p:cNvPr id="276" name="Google Shape;276;p30"/>
            <p:cNvSpPr txBox="1"/>
            <p:nvPr/>
          </p:nvSpPr>
          <p:spPr>
            <a:xfrm>
              <a:off x="6883100" y="2698225"/>
              <a:ext cx="2190600" cy="22872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200" b="1">
                  <a:solidFill>
                    <a:srgbClr val="073763"/>
                  </a:solidFill>
                  <a:latin typeface="Roboto"/>
                  <a:ea typeface="Roboto"/>
                  <a:cs typeface="Roboto"/>
                  <a:sym typeface="Roboto"/>
                </a:rPr>
                <a:t>7 Marketing digital</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600" b="1">
                <a:latin typeface="Roboto"/>
                <a:ea typeface="Roboto"/>
                <a:cs typeface="Roboto"/>
                <a:sym typeface="Roboto"/>
              </a:endParaRPr>
            </a:p>
            <a:p>
              <a:pPr marL="0" lvl="0" indent="0" algn="l" rtl="0">
                <a:spcBef>
                  <a:spcPts val="0"/>
                </a:spcBef>
                <a:spcAft>
                  <a:spcPts val="0"/>
                </a:spcAft>
                <a:buNone/>
              </a:pPr>
              <a:r>
                <a:rPr lang="es" sz="700" b="1">
                  <a:latin typeface="Roboto"/>
                  <a:ea typeface="Roboto"/>
                  <a:cs typeface="Roboto"/>
                  <a:sym typeface="Roboto"/>
                </a:rPr>
                <a:t>Con el marketing digital, surgen enfoques nuevos (y en ocasiones automatizados) en ventas, comunicación, servicio al cliente y gestión de relaciones.</a:t>
              </a:r>
              <a:endParaRPr sz="700" b="1">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0" lvl="0" indent="0" algn="l" rtl="0">
                <a:spcBef>
                  <a:spcPts val="0"/>
                </a:spcBef>
                <a:spcAft>
                  <a:spcPts val="0"/>
                </a:spcAft>
                <a:buNone/>
              </a:pPr>
              <a:r>
                <a:rPr lang="es" sz="600">
                  <a:latin typeface="Roboto"/>
                  <a:ea typeface="Roboto"/>
                  <a:cs typeface="Roboto"/>
                  <a:sym typeface="Roboto"/>
                </a:rPr>
                <a:t>&lt;rellena este bloque&gt;</a:t>
              </a: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a:p>
              <a:pPr marL="0" lvl="0" indent="0" algn="l" rtl="0">
                <a:spcBef>
                  <a:spcPts val="0"/>
                </a:spcBef>
                <a:spcAft>
                  <a:spcPts val="0"/>
                </a:spcAft>
                <a:buNone/>
              </a:pPr>
              <a:endParaRPr sz="600">
                <a:latin typeface="Roboto"/>
                <a:ea typeface="Roboto"/>
                <a:cs typeface="Roboto"/>
                <a:sym typeface="Roboto"/>
              </a:endParaRPr>
            </a:p>
          </p:txBody>
        </p:sp>
        <p:sp>
          <p:nvSpPr>
            <p:cNvPr id="277" name="Google Shape;277;p30"/>
            <p:cNvSpPr txBox="1"/>
            <p:nvPr/>
          </p:nvSpPr>
          <p:spPr>
            <a:xfrm>
              <a:off x="14110" y="22325"/>
              <a:ext cx="37536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1800" b="1" dirty="0">
                  <a:solidFill>
                    <a:schemeClr val="lt1"/>
                  </a:solidFill>
                  <a:latin typeface="Roboto"/>
                  <a:ea typeface="Roboto"/>
                  <a:cs typeface="Roboto"/>
                  <a:sym typeface="Roboto"/>
                </a:rPr>
                <a:t>Lienzo de Transformación Digital</a:t>
              </a:r>
              <a:endParaRPr sz="1800" b="1" dirty="0">
                <a:solidFill>
                  <a:schemeClr val="lt1"/>
                </a:solidFill>
                <a:latin typeface="Roboto"/>
                <a:ea typeface="Roboto"/>
                <a:cs typeface="Roboto"/>
                <a:sym typeface="Roboto"/>
              </a:endParaRPr>
            </a:p>
          </p:txBody>
        </p:sp>
        <p:pic>
          <p:nvPicPr>
            <p:cNvPr id="278" name="Google Shape;278;p30"/>
            <p:cNvPicPr preferRelativeResize="0"/>
            <p:nvPr/>
          </p:nvPicPr>
          <p:blipFill>
            <a:blip r:embed="rId3">
              <a:alphaModFix/>
            </a:blip>
            <a:stretch>
              <a:fillRect/>
            </a:stretch>
          </p:blipFill>
          <p:spPr>
            <a:xfrm>
              <a:off x="2170325" y="555075"/>
              <a:ext cx="256931" cy="237550"/>
            </a:xfrm>
            <a:prstGeom prst="rect">
              <a:avLst/>
            </a:prstGeom>
            <a:noFill/>
            <a:ln>
              <a:noFill/>
            </a:ln>
          </p:spPr>
        </p:pic>
        <p:pic>
          <p:nvPicPr>
            <p:cNvPr id="279" name="Google Shape;279;p30"/>
            <p:cNvPicPr preferRelativeResize="0"/>
            <p:nvPr/>
          </p:nvPicPr>
          <p:blipFill>
            <a:blip r:embed="rId4">
              <a:alphaModFix/>
            </a:blip>
            <a:stretch>
              <a:fillRect/>
            </a:stretch>
          </p:blipFill>
          <p:spPr>
            <a:xfrm>
              <a:off x="4413725" y="555075"/>
              <a:ext cx="193550" cy="237539"/>
            </a:xfrm>
            <a:prstGeom prst="rect">
              <a:avLst/>
            </a:prstGeom>
            <a:noFill/>
            <a:ln>
              <a:noFill/>
            </a:ln>
          </p:spPr>
        </p:pic>
        <p:pic>
          <p:nvPicPr>
            <p:cNvPr id="280" name="Google Shape;280;p30"/>
            <p:cNvPicPr preferRelativeResize="0"/>
            <p:nvPr/>
          </p:nvPicPr>
          <p:blipFill>
            <a:blip r:embed="rId5">
              <a:alphaModFix/>
            </a:blip>
            <a:stretch>
              <a:fillRect/>
            </a:stretch>
          </p:blipFill>
          <p:spPr>
            <a:xfrm>
              <a:off x="6560261" y="525775"/>
              <a:ext cx="251787" cy="237550"/>
            </a:xfrm>
            <a:prstGeom prst="rect">
              <a:avLst/>
            </a:prstGeom>
            <a:noFill/>
            <a:ln>
              <a:noFill/>
            </a:ln>
          </p:spPr>
        </p:pic>
        <p:pic>
          <p:nvPicPr>
            <p:cNvPr id="281" name="Google Shape;281;p30"/>
            <p:cNvPicPr preferRelativeResize="0"/>
            <p:nvPr/>
          </p:nvPicPr>
          <p:blipFill>
            <a:blip r:embed="rId6">
              <a:alphaModFix/>
            </a:blip>
            <a:stretch>
              <a:fillRect/>
            </a:stretch>
          </p:blipFill>
          <p:spPr>
            <a:xfrm>
              <a:off x="8815824" y="525775"/>
              <a:ext cx="193550" cy="300018"/>
            </a:xfrm>
            <a:prstGeom prst="rect">
              <a:avLst/>
            </a:prstGeom>
            <a:noFill/>
            <a:ln>
              <a:noFill/>
            </a:ln>
          </p:spPr>
        </p:pic>
        <p:pic>
          <p:nvPicPr>
            <p:cNvPr id="282" name="Google Shape;282;p30"/>
            <p:cNvPicPr preferRelativeResize="0"/>
            <p:nvPr/>
          </p:nvPicPr>
          <p:blipFill>
            <a:blip r:embed="rId7">
              <a:alphaModFix/>
            </a:blip>
            <a:stretch>
              <a:fillRect/>
            </a:stretch>
          </p:blipFill>
          <p:spPr>
            <a:xfrm>
              <a:off x="4397288" y="2750247"/>
              <a:ext cx="226427" cy="178950"/>
            </a:xfrm>
            <a:prstGeom prst="rect">
              <a:avLst/>
            </a:prstGeom>
            <a:noFill/>
            <a:ln>
              <a:noFill/>
            </a:ln>
          </p:spPr>
        </p:pic>
        <p:pic>
          <p:nvPicPr>
            <p:cNvPr id="283" name="Google Shape;283;p30"/>
            <p:cNvPicPr preferRelativeResize="0"/>
            <p:nvPr/>
          </p:nvPicPr>
          <p:blipFill>
            <a:blip r:embed="rId8">
              <a:alphaModFix/>
            </a:blip>
            <a:stretch>
              <a:fillRect/>
            </a:stretch>
          </p:blipFill>
          <p:spPr>
            <a:xfrm>
              <a:off x="6572925" y="2758383"/>
              <a:ext cx="251800" cy="211654"/>
            </a:xfrm>
            <a:prstGeom prst="rect">
              <a:avLst/>
            </a:prstGeom>
            <a:noFill/>
            <a:ln>
              <a:noFill/>
            </a:ln>
          </p:spPr>
        </p:pic>
        <p:pic>
          <p:nvPicPr>
            <p:cNvPr id="284" name="Google Shape;284;p30"/>
            <p:cNvPicPr preferRelativeResize="0"/>
            <p:nvPr/>
          </p:nvPicPr>
          <p:blipFill>
            <a:blip r:embed="rId9">
              <a:alphaModFix/>
            </a:blip>
            <a:stretch>
              <a:fillRect/>
            </a:stretch>
          </p:blipFill>
          <p:spPr>
            <a:xfrm>
              <a:off x="8747114" y="2760148"/>
              <a:ext cx="256925" cy="21276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10"/>
        <p:cNvGrpSpPr/>
        <p:nvPr/>
      </p:nvGrpSpPr>
      <p:grpSpPr>
        <a:xfrm>
          <a:off x="0" y="0"/>
          <a:ext cx="0" cy="0"/>
          <a:chOff x="0" y="0"/>
          <a:chExt cx="0" cy="0"/>
        </a:xfrm>
      </p:grpSpPr>
      <p:sp>
        <p:nvSpPr>
          <p:cNvPr id="311" name="Google Shape;311;p34"/>
          <p:cNvSpPr txBox="1">
            <a:spLocks noGrp="1"/>
          </p:cNvSpPr>
          <p:nvPr>
            <p:ph type="title"/>
          </p:nvPr>
        </p:nvSpPr>
        <p:spPr>
          <a:xfrm>
            <a:off x="133298" y="39005"/>
            <a:ext cx="5370034"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latin typeface="Roboto "/>
              </a:rPr>
              <a:t>Herramientas y Tecnologías a mejorar o implantar</a:t>
            </a:r>
            <a:endParaRPr dirty="0">
              <a:latin typeface="Roboto "/>
            </a:endParaRPr>
          </a:p>
        </p:txBody>
      </p:sp>
      <p:graphicFrame>
        <p:nvGraphicFramePr>
          <p:cNvPr id="312" name="Google Shape;312;p34"/>
          <p:cNvGraphicFramePr/>
          <p:nvPr>
            <p:extLst>
              <p:ext uri="{D42A27DB-BD31-4B8C-83A1-F6EECF244321}">
                <p14:modId xmlns:p14="http://schemas.microsoft.com/office/powerpoint/2010/main" val="1803863392"/>
              </p:ext>
            </p:extLst>
          </p:nvPr>
        </p:nvGraphicFramePr>
        <p:xfrm>
          <a:off x="64656" y="630670"/>
          <a:ext cx="9024480" cy="4400595"/>
        </p:xfrm>
        <a:graphic>
          <a:graphicData uri="http://schemas.openxmlformats.org/drawingml/2006/table">
            <a:tbl>
              <a:tblPr>
                <a:noFill/>
                <a:tableStyleId>{8D7B9B35-188E-4D71-A1A0-08AD3887523C}</a:tableStyleId>
              </a:tblPr>
              <a:tblGrid>
                <a:gridCol w="1501012">
                  <a:extLst>
                    <a:ext uri="{9D8B030D-6E8A-4147-A177-3AD203B41FA5}">
                      <a16:colId xmlns:a16="http://schemas.microsoft.com/office/drawing/2014/main" val="2152452421"/>
                    </a:ext>
                  </a:extLst>
                </a:gridCol>
                <a:gridCol w="3379881">
                  <a:extLst>
                    <a:ext uri="{9D8B030D-6E8A-4147-A177-3AD203B41FA5}">
                      <a16:colId xmlns:a16="http://schemas.microsoft.com/office/drawing/2014/main" val="20000"/>
                    </a:ext>
                  </a:extLst>
                </a:gridCol>
                <a:gridCol w="1803483">
                  <a:extLst>
                    <a:ext uri="{9D8B030D-6E8A-4147-A177-3AD203B41FA5}">
                      <a16:colId xmlns:a16="http://schemas.microsoft.com/office/drawing/2014/main" val="20001"/>
                    </a:ext>
                  </a:extLst>
                </a:gridCol>
                <a:gridCol w="1429591">
                  <a:extLst>
                    <a:ext uri="{9D8B030D-6E8A-4147-A177-3AD203B41FA5}">
                      <a16:colId xmlns:a16="http://schemas.microsoft.com/office/drawing/2014/main" val="20002"/>
                    </a:ext>
                  </a:extLst>
                </a:gridCol>
                <a:gridCol w="910513">
                  <a:extLst>
                    <a:ext uri="{9D8B030D-6E8A-4147-A177-3AD203B41FA5}">
                      <a16:colId xmlns:a16="http://schemas.microsoft.com/office/drawing/2014/main" val="20003"/>
                    </a:ext>
                  </a:extLst>
                </a:gridCol>
              </a:tblGrid>
              <a:tr h="50318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b="1" dirty="0">
                          <a:solidFill>
                            <a:srgbClr val="FFFFFF"/>
                          </a:solidFill>
                        </a:rPr>
                        <a:t>Ámbito </a:t>
                      </a:r>
                      <a:endParaRPr lang="es-ES" sz="1000" dirty="0"/>
                    </a:p>
                    <a:p>
                      <a:pPr marL="0" marR="0" lvl="0" indent="0" algn="ctr" rtl="0">
                        <a:lnSpc>
                          <a:spcPct val="100000"/>
                        </a:lnSpc>
                        <a:spcBef>
                          <a:spcPts val="0"/>
                        </a:spcBef>
                        <a:spcAft>
                          <a:spcPts val="0"/>
                        </a:spcAft>
                        <a:buNone/>
                      </a:pPr>
                      <a:endParaRPr b="1" dirty="0">
                        <a:solidFill>
                          <a:srgbClr val="FFFFFF"/>
                        </a:solidFill>
                      </a:endParaRPr>
                    </a:p>
                  </a:txBody>
                  <a:tcPr marL="91425" marR="91425" marT="91425" marB="91425">
                    <a:solidFill>
                      <a:schemeClr val="bg1">
                        <a:lumMod val="50000"/>
                      </a:schemeClr>
                    </a:solidFill>
                  </a:tcPr>
                </a:tc>
                <a:tc>
                  <a:txBody>
                    <a:bodyPr/>
                    <a:lstStyle/>
                    <a:p>
                      <a:pPr marL="0" marR="0" lvl="0" indent="0" algn="ctr" rtl="0">
                        <a:lnSpc>
                          <a:spcPct val="100000"/>
                        </a:lnSpc>
                        <a:spcBef>
                          <a:spcPts val="0"/>
                        </a:spcBef>
                        <a:spcAft>
                          <a:spcPts val="0"/>
                        </a:spcAft>
                        <a:buNone/>
                      </a:pPr>
                      <a:r>
                        <a:rPr lang="es" b="1" dirty="0">
                          <a:solidFill>
                            <a:srgbClr val="FFFFFF"/>
                          </a:solidFill>
                        </a:rPr>
                        <a:t>Herramienta / Tecnología</a:t>
                      </a:r>
                      <a:endParaRPr b="1" dirty="0">
                        <a:solidFill>
                          <a:srgbClr val="FFFFFF"/>
                        </a:solidFill>
                      </a:endParaRPr>
                    </a:p>
                  </a:txBody>
                  <a:tcPr marL="91425" marR="91425" marT="91425" marB="91425">
                    <a:solidFill>
                      <a:srgbClr val="3C78D8"/>
                    </a:solidFill>
                  </a:tcPr>
                </a:tc>
                <a:tc>
                  <a:txBody>
                    <a:bodyPr/>
                    <a:lstStyle/>
                    <a:p>
                      <a:pPr marL="0" lvl="0" indent="0" algn="ctr" rtl="0">
                        <a:spcBef>
                          <a:spcPts val="0"/>
                        </a:spcBef>
                        <a:spcAft>
                          <a:spcPts val="0"/>
                        </a:spcAft>
                        <a:buNone/>
                      </a:pPr>
                      <a:r>
                        <a:rPr lang="es" sz="1200" b="1" dirty="0">
                          <a:solidFill>
                            <a:srgbClr val="FFFFFF"/>
                          </a:solidFill>
                        </a:rPr>
                        <a:t>Nivel de implantación actual</a:t>
                      </a:r>
                      <a:endParaRPr sz="900" dirty="0"/>
                    </a:p>
                  </a:txBody>
                  <a:tcPr marL="91425" marR="91425" marT="91425" marB="91425">
                    <a:solidFill>
                      <a:srgbClr val="666666"/>
                    </a:solidFill>
                  </a:tcPr>
                </a:tc>
                <a:tc>
                  <a:txBody>
                    <a:bodyPr/>
                    <a:lstStyle/>
                    <a:p>
                      <a:pPr marL="0" lvl="0" indent="0" algn="ctr" rtl="0">
                        <a:spcBef>
                          <a:spcPts val="0"/>
                        </a:spcBef>
                        <a:spcAft>
                          <a:spcPts val="0"/>
                        </a:spcAft>
                        <a:buNone/>
                      </a:pPr>
                      <a:r>
                        <a:rPr lang="es" sz="1200" b="1" dirty="0">
                          <a:solidFill>
                            <a:srgbClr val="FFFFFF"/>
                          </a:solidFill>
                        </a:rPr>
                        <a:t>Presupuesto</a:t>
                      </a:r>
                    </a:p>
                    <a:p>
                      <a:pPr marL="0" lvl="0" indent="0" algn="ctr" rtl="0">
                        <a:spcBef>
                          <a:spcPts val="0"/>
                        </a:spcBef>
                        <a:spcAft>
                          <a:spcPts val="0"/>
                        </a:spcAft>
                        <a:buNone/>
                      </a:pPr>
                      <a:endParaRPr sz="900" dirty="0"/>
                    </a:p>
                  </a:txBody>
                  <a:tcPr marL="91425" marR="91425" marT="91425" marB="91425">
                    <a:solidFill>
                      <a:srgbClr val="666666"/>
                    </a:solidFill>
                  </a:tcPr>
                </a:tc>
                <a:tc>
                  <a:txBody>
                    <a:bodyPr/>
                    <a:lstStyle/>
                    <a:p>
                      <a:pPr marL="0" lvl="0" indent="0" algn="ctr" rtl="0">
                        <a:spcBef>
                          <a:spcPts val="0"/>
                        </a:spcBef>
                        <a:spcAft>
                          <a:spcPts val="0"/>
                        </a:spcAft>
                        <a:buNone/>
                      </a:pPr>
                      <a:r>
                        <a:rPr lang="es-ES" sz="1200" b="1" dirty="0">
                          <a:solidFill>
                            <a:srgbClr val="FFFFFF"/>
                          </a:solidFill>
                        </a:rPr>
                        <a:t>Prioridad</a:t>
                      </a:r>
                      <a:endParaRPr sz="1200" b="1" dirty="0">
                        <a:solidFill>
                          <a:srgbClr val="FFFFFF"/>
                        </a:solidFill>
                      </a:endParaRPr>
                    </a:p>
                  </a:txBody>
                  <a:tcPr marL="91425" marR="91425" marT="91425" marB="91425">
                    <a:solidFill>
                      <a:srgbClr val="666666"/>
                    </a:solidFill>
                  </a:tcPr>
                </a:tc>
                <a:extLst>
                  <a:ext uri="{0D108BD9-81ED-4DB2-BD59-A6C34878D82A}">
                    <a16:rowId xmlns:a16="http://schemas.microsoft.com/office/drawing/2014/main" val="10000"/>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1"/>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2"/>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3"/>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4"/>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5"/>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6"/>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7"/>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8"/>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06815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290"/>
        <p:cNvGrpSpPr/>
        <p:nvPr/>
      </p:nvGrpSpPr>
      <p:grpSpPr>
        <a:xfrm>
          <a:off x="0" y="0"/>
          <a:ext cx="0" cy="0"/>
          <a:chOff x="0" y="0"/>
          <a:chExt cx="0" cy="0"/>
        </a:xfrm>
      </p:grpSpPr>
      <p:pic>
        <p:nvPicPr>
          <p:cNvPr id="5" name="Google Shape;132;p19">
            <a:extLst>
              <a:ext uri="{FF2B5EF4-FFF2-40B4-BE49-F238E27FC236}">
                <a16:creationId xmlns:a16="http://schemas.microsoft.com/office/drawing/2014/main" id="{83ED031D-4537-4A84-A005-E671438D498D}"/>
              </a:ext>
            </a:extLst>
          </p:cNvPr>
          <p:cNvPicPr preferRelativeResize="0"/>
          <p:nvPr/>
        </p:nvPicPr>
        <p:blipFill rotWithShape="1">
          <a:blip r:embed="rId3">
            <a:alphaModFix/>
            <a:duotone>
              <a:schemeClr val="accent1">
                <a:shade val="45000"/>
                <a:satMod val="135000"/>
              </a:schemeClr>
              <a:prstClr val="white"/>
            </a:duotone>
          </a:blip>
          <a:srcRect l="9514" r="9514"/>
          <a:stretch/>
        </p:blipFill>
        <p:spPr>
          <a:xfrm>
            <a:off x="-9151" y="0"/>
            <a:ext cx="4255148" cy="5143501"/>
          </a:xfrm>
          <a:prstGeom prst="rect">
            <a:avLst/>
          </a:prstGeom>
          <a:noFill/>
          <a:ln>
            <a:noFill/>
          </a:ln>
        </p:spPr>
      </p:pic>
      <p:sp>
        <p:nvSpPr>
          <p:cNvPr id="292" name="Google Shape;292;p31"/>
          <p:cNvSpPr txBox="1">
            <a:spLocks noGrp="1"/>
          </p:cNvSpPr>
          <p:nvPr>
            <p:ph type="title"/>
          </p:nvPr>
        </p:nvSpPr>
        <p:spPr>
          <a:xfrm>
            <a:off x="265500" y="1297862"/>
            <a:ext cx="36786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 sz="3500" dirty="0">
                <a:solidFill>
                  <a:schemeClr val="lt1"/>
                </a:solidFill>
              </a:rPr>
            </a:br>
            <a:r>
              <a:rPr lang="es" sz="3500" dirty="0">
                <a:solidFill>
                  <a:schemeClr val="lt1"/>
                </a:solidFill>
              </a:rPr>
              <a:t>Gestionando el Cambio</a:t>
            </a:r>
            <a:endParaRPr sz="3500" dirty="0">
              <a:solidFill>
                <a:schemeClr val="lt1"/>
              </a:solidFill>
            </a:endParaRPr>
          </a:p>
        </p:txBody>
      </p:sp>
      <p:sp>
        <p:nvSpPr>
          <p:cNvPr id="293" name="Google Shape;293;p31"/>
          <p:cNvSpPr txBox="1">
            <a:spLocks noGrp="1"/>
          </p:cNvSpPr>
          <p:nvPr>
            <p:ph type="body" idx="2"/>
          </p:nvPr>
        </p:nvSpPr>
        <p:spPr>
          <a:xfrm>
            <a:off x="4383488" y="886674"/>
            <a:ext cx="4623351" cy="3526200"/>
          </a:xfrm>
          <a:prstGeom prst="rect">
            <a:avLst/>
          </a:prstGeom>
        </p:spPr>
        <p:txBody>
          <a:bodyPr spcFirstLastPara="1" wrap="square" lIns="91425" tIns="91425" rIns="91425" bIns="91425" anchor="ctr" anchorCtr="0">
            <a:noAutofit/>
          </a:bodyPr>
          <a:lstStyle/>
          <a:p>
            <a:pPr marL="285750" indent="-285750"/>
            <a:endParaRPr lang="es-ES" b="1" dirty="0"/>
          </a:p>
          <a:p>
            <a:pPr marL="285750" indent="-285750"/>
            <a:r>
              <a:rPr lang="es-ES" sz="1600" b="1" dirty="0"/>
              <a:t>Objetivos y </a:t>
            </a:r>
            <a:r>
              <a:rPr lang="es-ES" sz="1600" b="1" dirty="0" err="1"/>
              <a:t>KPI’s</a:t>
            </a:r>
            <a:r>
              <a:rPr lang="es-ES" sz="1600" b="1" dirty="0"/>
              <a:t>: </a:t>
            </a:r>
            <a:r>
              <a:rPr lang="es-ES" sz="1600" dirty="0"/>
              <a:t>define los objetivos a alcanzar a corto y medio plazo e indicadores de medición</a:t>
            </a:r>
          </a:p>
          <a:p>
            <a:pPr marL="285750" indent="-285750"/>
            <a:endParaRPr lang="es-ES" sz="1600" dirty="0"/>
          </a:p>
          <a:p>
            <a:pPr marL="285750" indent="-285750"/>
            <a:r>
              <a:rPr lang="es-ES" sz="1600" b="1" dirty="0"/>
              <a:t>Plan de Acción: </a:t>
            </a:r>
          </a:p>
          <a:p>
            <a:pPr marL="742950" lvl="1" indent="-285750"/>
            <a:r>
              <a:rPr lang="es-ES" sz="1200" b="1" dirty="0"/>
              <a:t>Matriz de priorización de iniciativas: </a:t>
            </a:r>
            <a:r>
              <a:rPr lang="es-ES" sz="1200" dirty="0"/>
              <a:t>identifica aquéllas iniciativas de bajo coste/esfuerzo y alto impacto (“</a:t>
            </a:r>
            <a:r>
              <a:rPr lang="es-ES" sz="1200" i="1" dirty="0" err="1"/>
              <a:t>quick-win</a:t>
            </a:r>
            <a:r>
              <a:rPr lang="es-ES" sz="1200" dirty="0" err="1"/>
              <a:t>s</a:t>
            </a:r>
            <a:r>
              <a:rPr lang="es-ES" sz="1200" dirty="0"/>
              <a:t>”)</a:t>
            </a:r>
          </a:p>
          <a:p>
            <a:pPr marL="742950" lvl="1" indent="-285750"/>
            <a:r>
              <a:rPr lang="es-ES" sz="1200" b="1" dirty="0"/>
              <a:t>Plan de Actuaciones</a:t>
            </a:r>
            <a:r>
              <a:rPr lang="es-ES" sz="1200" dirty="0"/>
              <a:t>: establece todas las iniciativas, tareas, plazos, responsables y presupuestos de las acciones a desarrollar</a:t>
            </a:r>
          </a:p>
          <a:p>
            <a:pPr marL="742950" lvl="1" indent="-285750"/>
            <a:r>
              <a:rPr lang="es-ES" sz="1200" b="1" dirty="0"/>
              <a:t>Inversión necesaria </a:t>
            </a:r>
            <a:r>
              <a:rPr lang="es-ES" sz="1200" dirty="0"/>
              <a:t>a corto, medio y largo plazo</a:t>
            </a:r>
            <a:endParaRPr lang="es-ES" sz="700" dirty="0"/>
          </a:p>
          <a:p>
            <a:pPr marL="457200" marR="0" lvl="0" indent="-304800" algn="l" rtl="0">
              <a:lnSpc>
                <a:spcPct val="115000"/>
              </a:lnSpc>
              <a:spcBef>
                <a:spcPts val="0"/>
              </a:spcBef>
              <a:spcAft>
                <a:spcPts val="0"/>
              </a:spcAft>
              <a:buSzPts val="1200"/>
              <a:buChar char="●"/>
            </a:pPr>
            <a:endParaRPr lang="es-ES" sz="1100" dirty="0"/>
          </a:p>
          <a:p>
            <a:pPr marL="285750" lvl="0" indent="-285750"/>
            <a:r>
              <a:rPr lang="es-ES" sz="1600" b="1" dirty="0"/>
              <a:t>Constitución </a:t>
            </a:r>
            <a:r>
              <a:rPr lang="es-ES" sz="1600" dirty="0"/>
              <a:t>y formación del </a:t>
            </a:r>
            <a:r>
              <a:rPr lang="es-ES" sz="1600" b="1" dirty="0"/>
              <a:t>equipo </a:t>
            </a:r>
            <a:r>
              <a:rPr lang="es-ES" sz="1600" dirty="0"/>
              <a:t>que liderará el cambio</a:t>
            </a:r>
          </a:p>
          <a:p>
            <a:pPr marL="285750" lvl="0" indent="-285750"/>
            <a:endParaRPr lang="es-ES" sz="1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D74C2C-7F72-4579-82D1-49768C9875BA}"/>
              </a:ext>
            </a:extLst>
          </p:cNvPr>
          <p:cNvSpPr>
            <a:spLocks noChangeArrowheads="1"/>
          </p:cNvSpPr>
          <p:nvPr/>
        </p:nvSpPr>
        <p:spPr bwMode="auto">
          <a:xfrm>
            <a:off x="98410" y="111318"/>
            <a:ext cx="8905460" cy="49139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grpSp>
        <p:nvGrpSpPr>
          <p:cNvPr id="4" name="Grupo 3">
            <a:extLst>
              <a:ext uri="{FF2B5EF4-FFF2-40B4-BE49-F238E27FC236}">
                <a16:creationId xmlns:a16="http://schemas.microsoft.com/office/drawing/2014/main" id="{CE4ED51B-DF0E-41AD-B32D-ABC22205FE3F}"/>
              </a:ext>
            </a:extLst>
          </p:cNvPr>
          <p:cNvGrpSpPr/>
          <p:nvPr/>
        </p:nvGrpSpPr>
        <p:grpSpPr>
          <a:xfrm>
            <a:off x="329759" y="469126"/>
            <a:ext cx="8442762" cy="4198289"/>
            <a:chOff x="357813" y="421418"/>
            <a:chExt cx="8442762" cy="4198289"/>
          </a:xfrm>
        </p:grpSpPr>
        <p:grpSp>
          <p:nvGrpSpPr>
            <p:cNvPr id="2" name="Grupo 1">
              <a:extLst>
                <a:ext uri="{FF2B5EF4-FFF2-40B4-BE49-F238E27FC236}">
                  <a16:creationId xmlns:a16="http://schemas.microsoft.com/office/drawing/2014/main" id="{F406670D-5EF4-4179-952E-510042BEA977}"/>
                </a:ext>
              </a:extLst>
            </p:cNvPr>
            <p:cNvGrpSpPr/>
            <p:nvPr/>
          </p:nvGrpSpPr>
          <p:grpSpPr>
            <a:xfrm>
              <a:off x="357813" y="421418"/>
              <a:ext cx="8442762" cy="4198289"/>
              <a:chOff x="652172" y="934243"/>
              <a:chExt cx="8142064" cy="3321051"/>
            </a:xfrm>
          </p:grpSpPr>
          <p:sp>
            <p:nvSpPr>
              <p:cNvPr id="3" name="AutoShape 3">
                <a:extLst>
                  <a:ext uri="{FF2B5EF4-FFF2-40B4-BE49-F238E27FC236}">
                    <a16:creationId xmlns:a16="http://schemas.microsoft.com/office/drawing/2014/main" id="{0D6CA21D-C449-4EE2-B6D8-1201E4D7CD38}"/>
                  </a:ext>
                </a:extLst>
              </p:cNvPr>
              <p:cNvSpPr>
                <a:spLocks noChangeAspect="1" noChangeArrowheads="1" noTextEdit="1"/>
              </p:cNvSpPr>
              <p:nvPr/>
            </p:nvSpPr>
            <p:spPr bwMode="auto">
              <a:xfrm>
                <a:off x="652172" y="934243"/>
                <a:ext cx="7426325" cy="32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9" name="Freeform 7">
                <a:extLst>
                  <a:ext uri="{FF2B5EF4-FFF2-40B4-BE49-F238E27FC236}">
                    <a16:creationId xmlns:a16="http://schemas.microsoft.com/office/drawing/2014/main" id="{5A7FF08F-9661-46CE-8C07-6DEF0F7FB498}"/>
                  </a:ext>
                </a:extLst>
              </p:cNvPr>
              <p:cNvSpPr>
                <a:spLocks noEditPoints="1"/>
              </p:cNvSpPr>
              <p:nvPr/>
            </p:nvSpPr>
            <p:spPr bwMode="auto">
              <a:xfrm>
                <a:off x="1341147" y="1647031"/>
                <a:ext cx="1524000" cy="1506538"/>
              </a:xfrm>
              <a:custGeom>
                <a:avLst/>
                <a:gdLst>
                  <a:gd name="T0" fmla="*/ 0 w 960"/>
                  <a:gd name="T1" fmla="*/ 731 h 949"/>
                  <a:gd name="T2" fmla="*/ 0 w 960"/>
                  <a:gd name="T3" fmla="*/ 635 h 949"/>
                  <a:gd name="T4" fmla="*/ 5 w 960"/>
                  <a:gd name="T5" fmla="*/ 561 h 949"/>
                  <a:gd name="T6" fmla="*/ 5 w 960"/>
                  <a:gd name="T7" fmla="*/ 508 h 949"/>
                  <a:gd name="T8" fmla="*/ 0 w 960"/>
                  <a:gd name="T9" fmla="*/ 433 h 949"/>
                  <a:gd name="T10" fmla="*/ 0 w 960"/>
                  <a:gd name="T11" fmla="*/ 322 h 949"/>
                  <a:gd name="T12" fmla="*/ 0 w 960"/>
                  <a:gd name="T13" fmla="*/ 226 h 949"/>
                  <a:gd name="T14" fmla="*/ 5 w 960"/>
                  <a:gd name="T15" fmla="*/ 152 h 949"/>
                  <a:gd name="T16" fmla="*/ 7 w 960"/>
                  <a:gd name="T17" fmla="*/ 124 h 949"/>
                  <a:gd name="T18" fmla="*/ 23 w 960"/>
                  <a:gd name="T19" fmla="*/ 81 h 949"/>
                  <a:gd name="T20" fmla="*/ 32 w 960"/>
                  <a:gd name="T21" fmla="*/ 58 h 949"/>
                  <a:gd name="T22" fmla="*/ 27 w 960"/>
                  <a:gd name="T23" fmla="*/ 65 h 949"/>
                  <a:gd name="T24" fmla="*/ 62 w 960"/>
                  <a:gd name="T25" fmla="*/ 37 h 949"/>
                  <a:gd name="T26" fmla="*/ 108 w 960"/>
                  <a:gd name="T27" fmla="*/ 14 h 949"/>
                  <a:gd name="T28" fmla="*/ 154 w 960"/>
                  <a:gd name="T29" fmla="*/ 0 h 949"/>
                  <a:gd name="T30" fmla="*/ 196 w 960"/>
                  <a:gd name="T31" fmla="*/ 0 h 949"/>
                  <a:gd name="T32" fmla="*/ 279 w 960"/>
                  <a:gd name="T33" fmla="*/ 5 h 949"/>
                  <a:gd name="T34" fmla="*/ 339 w 960"/>
                  <a:gd name="T35" fmla="*/ 5 h 949"/>
                  <a:gd name="T36" fmla="*/ 422 w 960"/>
                  <a:gd name="T37" fmla="*/ 0 h 949"/>
                  <a:gd name="T38" fmla="*/ 548 w 960"/>
                  <a:gd name="T39" fmla="*/ 0 h 949"/>
                  <a:gd name="T40" fmla="*/ 655 w 960"/>
                  <a:gd name="T41" fmla="*/ 0 h 949"/>
                  <a:gd name="T42" fmla="*/ 739 w 960"/>
                  <a:gd name="T43" fmla="*/ 5 h 949"/>
                  <a:gd name="T44" fmla="*/ 815 w 960"/>
                  <a:gd name="T45" fmla="*/ 1 h 949"/>
                  <a:gd name="T46" fmla="*/ 840 w 960"/>
                  <a:gd name="T47" fmla="*/ 5 h 949"/>
                  <a:gd name="T48" fmla="*/ 845 w 960"/>
                  <a:gd name="T49" fmla="*/ 12 h 949"/>
                  <a:gd name="T50" fmla="*/ 886 w 960"/>
                  <a:gd name="T51" fmla="*/ 29 h 949"/>
                  <a:gd name="T52" fmla="*/ 924 w 960"/>
                  <a:gd name="T53" fmla="*/ 62 h 949"/>
                  <a:gd name="T54" fmla="*/ 945 w 960"/>
                  <a:gd name="T55" fmla="*/ 82 h 949"/>
                  <a:gd name="T56" fmla="*/ 939 w 960"/>
                  <a:gd name="T57" fmla="*/ 72 h 949"/>
                  <a:gd name="T58" fmla="*/ 950 w 960"/>
                  <a:gd name="T59" fmla="*/ 110 h 949"/>
                  <a:gd name="T60" fmla="*/ 955 w 960"/>
                  <a:gd name="T61" fmla="*/ 203 h 949"/>
                  <a:gd name="T62" fmla="*/ 955 w 960"/>
                  <a:gd name="T63" fmla="*/ 256 h 949"/>
                  <a:gd name="T64" fmla="*/ 960 w 960"/>
                  <a:gd name="T65" fmla="*/ 331 h 949"/>
                  <a:gd name="T66" fmla="*/ 960 w 960"/>
                  <a:gd name="T67" fmla="*/ 442 h 949"/>
                  <a:gd name="T68" fmla="*/ 960 w 960"/>
                  <a:gd name="T69" fmla="*/ 538 h 949"/>
                  <a:gd name="T70" fmla="*/ 955 w 960"/>
                  <a:gd name="T71" fmla="*/ 612 h 949"/>
                  <a:gd name="T72" fmla="*/ 955 w 960"/>
                  <a:gd name="T73" fmla="*/ 665 h 949"/>
                  <a:gd name="T74" fmla="*/ 960 w 960"/>
                  <a:gd name="T75" fmla="*/ 740 h 949"/>
                  <a:gd name="T76" fmla="*/ 951 w 960"/>
                  <a:gd name="T77" fmla="*/ 834 h 949"/>
                  <a:gd name="T78" fmla="*/ 948 w 960"/>
                  <a:gd name="T79" fmla="*/ 861 h 949"/>
                  <a:gd name="T80" fmla="*/ 952 w 960"/>
                  <a:gd name="T81" fmla="*/ 851 h 949"/>
                  <a:gd name="T82" fmla="*/ 928 w 960"/>
                  <a:gd name="T83" fmla="*/ 883 h 949"/>
                  <a:gd name="T84" fmla="*/ 886 w 960"/>
                  <a:gd name="T85" fmla="*/ 920 h 949"/>
                  <a:gd name="T86" fmla="*/ 848 w 960"/>
                  <a:gd name="T87" fmla="*/ 943 h 949"/>
                  <a:gd name="T88" fmla="*/ 823 w 960"/>
                  <a:gd name="T89" fmla="*/ 948 h 949"/>
                  <a:gd name="T90" fmla="*/ 829 w 960"/>
                  <a:gd name="T91" fmla="*/ 941 h 949"/>
                  <a:gd name="T92" fmla="*/ 746 w 960"/>
                  <a:gd name="T93" fmla="*/ 949 h 949"/>
                  <a:gd name="T94" fmla="*/ 621 w 960"/>
                  <a:gd name="T95" fmla="*/ 949 h 949"/>
                  <a:gd name="T96" fmla="*/ 514 w 960"/>
                  <a:gd name="T97" fmla="*/ 949 h 949"/>
                  <a:gd name="T98" fmla="*/ 430 w 960"/>
                  <a:gd name="T99" fmla="*/ 944 h 949"/>
                  <a:gd name="T100" fmla="*/ 370 w 960"/>
                  <a:gd name="T101" fmla="*/ 944 h 949"/>
                  <a:gd name="T102" fmla="*/ 287 w 960"/>
                  <a:gd name="T103" fmla="*/ 949 h 949"/>
                  <a:gd name="T104" fmla="*/ 162 w 960"/>
                  <a:gd name="T105" fmla="*/ 949 h 949"/>
                  <a:gd name="T106" fmla="*/ 120 w 960"/>
                  <a:gd name="T107" fmla="*/ 945 h 949"/>
                  <a:gd name="T108" fmla="*/ 115 w 960"/>
                  <a:gd name="T109" fmla="*/ 938 h 949"/>
                  <a:gd name="T110" fmla="*/ 75 w 960"/>
                  <a:gd name="T111" fmla="*/ 920 h 949"/>
                  <a:gd name="T112" fmla="*/ 37 w 960"/>
                  <a:gd name="T113" fmla="*/ 888 h 949"/>
                  <a:gd name="T114" fmla="*/ 16 w 960"/>
                  <a:gd name="T115" fmla="*/ 856 h 949"/>
                  <a:gd name="T116" fmla="*/ 3 w 960"/>
                  <a:gd name="T117" fmla="*/ 834 h 949"/>
                  <a:gd name="T118" fmla="*/ 5 w 960"/>
                  <a:gd name="T119" fmla="*/ 842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0" h="949">
                    <a:moveTo>
                      <a:pt x="0" y="805"/>
                    </a:moveTo>
                    <a:lnTo>
                      <a:pt x="0" y="784"/>
                    </a:lnTo>
                    <a:lnTo>
                      <a:pt x="5" y="784"/>
                    </a:lnTo>
                    <a:lnTo>
                      <a:pt x="5" y="805"/>
                    </a:lnTo>
                    <a:lnTo>
                      <a:pt x="0" y="805"/>
                    </a:lnTo>
                    <a:close/>
                    <a:moveTo>
                      <a:pt x="0" y="768"/>
                    </a:moveTo>
                    <a:lnTo>
                      <a:pt x="0" y="747"/>
                    </a:lnTo>
                    <a:lnTo>
                      <a:pt x="5" y="747"/>
                    </a:lnTo>
                    <a:lnTo>
                      <a:pt x="5" y="768"/>
                    </a:lnTo>
                    <a:lnTo>
                      <a:pt x="0" y="768"/>
                    </a:lnTo>
                    <a:close/>
                    <a:moveTo>
                      <a:pt x="0" y="731"/>
                    </a:moveTo>
                    <a:lnTo>
                      <a:pt x="0" y="709"/>
                    </a:lnTo>
                    <a:lnTo>
                      <a:pt x="5" y="709"/>
                    </a:lnTo>
                    <a:lnTo>
                      <a:pt x="5" y="731"/>
                    </a:lnTo>
                    <a:lnTo>
                      <a:pt x="0" y="731"/>
                    </a:lnTo>
                    <a:close/>
                    <a:moveTo>
                      <a:pt x="0" y="694"/>
                    </a:moveTo>
                    <a:lnTo>
                      <a:pt x="0" y="672"/>
                    </a:lnTo>
                    <a:lnTo>
                      <a:pt x="5" y="672"/>
                    </a:lnTo>
                    <a:lnTo>
                      <a:pt x="5" y="694"/>
                    </a:lnTo>
                    <a:lnTo>
                      <a:pt x="0" y="694"/>
                    </a:lnTo>
                    <a:close/>
                    <a:moveTo>
                      <a:pt x="0" y="656"/>
                    </a:moveTo>
                    <a:lnTo>
                      <a:pt x="0" y="635"/>
                    </a:lnTo>
                    <a:lnTo>
                      <a:pt x="5" y="635"/>
                    </a:lnTo>
                    <a:lnTo>
                      <a:pt x="5" y="656"/>
                    </a:lnTo>
                    <a:lnTo>
                      <a:pt x="0" y="656"/>
                    </a:lnTo>
                    <a:close/>
                    <a:moveTo>
                      <a:pt x="0" y="619"/>
                    </a:moveTo>
                    <a:lnTo>
                      <a:pt x="0" y="598"/>
                    </a:lnTo>
                    <a:lnTo>
                      <a:pt x="5" y="598"/>
                    </a:lnTo>
                    <a:lnTo>
                      <a:pt x="5" y="619"/>
                    </a:lnTo>
                    <a:lnTo>
                      <a:pt x="0" y="619"/>
                    </a:lnTo>
                    <a:close/>
                    <a:moveTo>
                      <a:pt x="0" y="582"/>
                    </a:moveTo>
                    <a:lnTo>
                      <a:pt x="0" y="561"/>
                    </a:lnTo>
                    <a:lnTo>
                      <a:pt x="5" y="561"/>
                    </a:lnTo>
                    <a:lnTo>
                      <a:pt x="5" y="582"/>
                    </a:lnTo>
                    <a:lnTo>
                      <a:pt x="0" y="582"/>
                    </a:lnTo>
                    <a:close/>
                    <a:moveTo>
                      <a:pt x="0" y="545"/>
                    </a:moveTo>
                    <a:lnTo>
                      <a:pt x="0" y="524"/>
                    </a:lnTo>
                    <a:lnTo>
                      <a:pt x="5" y="524"/>
                    </a:lnTo>
                    <a:lnTo>
                      <a:pt x="5" y="545"/>
                    </a:lnTo>
                    <a:lnTo>
                      <a:pt x="0" y="545"/>
                    </a:lnTo>
                    <a:close/>
                    <a:moveTo>
                      <a:pt x="0" y="508"/>
                    </a:moveTo>
                    <a:lnTo>
                      <a:pt x="0" y="486"/>
                    </a:lnTo>
                    <a:lnTo>
                      <a:pt x="5" y="486"/>
                    </a:lnTo>
                    <a:lnTo>
                      <a:pt x="5" y="508"/>
                    </a:lnTo>
                    <a:lnTo>
                      <a:pt x="0" y="508"/>
                    </a:lnTo>
                    <a:close/>
                    <a:moveTo>
                      <a:pt x="0" y="470"/>
                    </a:moveTo>
                    <a:lnTo>
                      <a:pt x="0" y="449"/>
                    </a:lnTo>
                    <a:lnTo>
                      <a:pt x="5" y="449"/>
                    </a:lnTo>
                    <a:lnTo>
                      <a:pt x="5" y="470"/>
                    </a:lnTo>
                    <a:lnTo>
                      <a:pt x="0" y="470"/>
                    </a:lnTo>
                    <a:close/>
                    <a:moveTo>
                      <a:pt x="0" y="433"/>
                    </a:moveTo>
                    <a:lnTo>
                      <a:pt x="0" y="412"/>
                    </a:lnTo>
                    <a:lnTo>
                      <a:pt x="5" y="412"/>
                    </a:lnTo>
                    <a:lnTo>
                      <a:pt x="5" y="433"/>
                    </a:lnTo>
                    <a:lnTo>
                      <a:pt x="0" y="433"/>
                    </a:lnTo>
                    <a:close/>
                    <a:moveTo>
                      <a:pt x="0" y="396"/>
                    </a:moveTo>
                    <a:lnTo>
                      <a:pt x="0" y="375"/>
                    </a:lnTo>
                    <a:lnTo>
                      <a:pt x="5" y="375"/>
                    </a:lnTo>
                    <a:lnTo>
                      <a:pt x="5" y="396"/>
                    </a:lnTo>
                    <a:lnTo>
                      <a:pt x="0" y="396"/>
                    </a:lnTo>
                    <a:close/>
                    <a:moveTo>
                      <a:pt x="0" y="359"/>
                    </a:moveTo>
                    <a:lnTo>
                      <a:pt x="0" y="338"/>
                    </a:lnTo>
                    <a:lnTo>
                      <a:pt x="5" y="338"/>
                    </a:lnTo>
                    <a:lnTo>
                      <a:pt x="5" y="359"/>
                    </a:lnTo>
                    <a:lnTo>
                      <a:pt x="0" y="359"/>
                    </a:lnTo>
                    <a:close/>
                    <a:moveTo>
                      <a:pt x="0" y="322"/>
                    </a:moveTo>
                    <a:lnTo>
                      <a:pt x="0" y="301"/>
                    </a:lnTo>
                    <a:lnTo>
                      <a:pt x="5" y="301"/>
                    </a:lnTo>
                    <a:lnTo>
                      <a:pt x="5" y="322"/>
                    </a:lnTo>
                    <a:lnTo>
                      <a:pt x="0" y="322"/>
                    </a:lnTo>
                    <a:close/>
                    <a:moveTo>
                      <a:pt x="0" y="285"/>
                    </a:moveTo>
                    <a:lnTo>
                      <a:pt x="0" y="263"/>
                    </a:lnTo>
                    <a:lnTo>
                      <a:pt x="5" y="263"/>
                    </a:lnTo>
                    <a:lnTo>
                      <a:pt x="5" y="285"/>
                    </a:lnTo>
                    <a:lnTo>
                      <a:pt x="0" y="285"/>
                    </a:lnTo>
                    <a:close/>
                    <a:moveTo>
                      <a:pt x="0" y="247"/>
                    </a:moveTo>
                    <a:lnTo>
                      <a:pt x="0" y="226"/>
                    </a:lnTo>
                    <a:lnTo>
                      <a:pt x="5" y="226"/>
                    </a:lnTo>
                    <a:lnTo>
                      <a:pt x="5" y="247"/>
                    </a:lnTo>
                    <a:lnTo>
                      <a:pt x="0" y="247"/>
                    </a:lnTo>
                    <a:close/>
                    <a:moveTo>
                      <a:pt x="0" y="210"/>
                    </a:moveTo>
                    <a:lnTo>
                      <a:pt x="0" y="189"/>
                    </a:lnTo>
                    <a:lnTo>
                      <a:pt x="5" y="189"/>
                    </a:lnTo>
                    <a:lnTo>
                      <a:pt x="5" y="210"/>
                    </a:lnTo>
                    <a:lnTo>
                      <a:pt x="0" y="210"/>
                    </a:lnTo>
                    <a:close/>
                    <a:moveTo>
                      <a:pt x="0" y="173"/>
                    </a:moveTo>
                    <a:lnTo>
                      <a:pt x="0" y="152"/>
                    </a:lnTo>
                    <a:lnTo>
                      <a:pt x="5" y="152"/>
                    </a:lnTo>
                    <a:lnTo>
                      <a:pt x="5" y="173"/>
                    </a:lnTo>
                    <a:lnTo>
                      <a:pt x="0" y="173"/>
                    </a:lnTo>
                    <a:close/>
                    <a:moveTo>
                      <a:pt x="0" y="136"/>
                    </a:moveTo>
                    <a:lnTo>
                      <a:pt x="0" y="130"/>
                    </a:lnTo>
                    <a:lnTo>
                      <a:pt x="1" y="123"/>
                    </a:lnTo>
                    <a:lnTo>
                      <a:pt x="3" y="115"/>
                    </a:lnTo>
                    <a:lnTo>
                      <a:pt x="3" y="114"/>
                    </a:lnTo>
                    <a:lnTo>
                      <a:pt x="9" y="115"/>
                    </a:lnTo>
                    <a:lnTo>
                      <a:pt x="9" y="117"/>
                    </a:lnTo>
                    <a:lnTo>
                      <a:pt x="9" y="116"/>
                    </a:lnTo>
                    <a:lnTo>
                      <a:pt x="7" y="124"/>
                    </a:lnTo>
                    <a:lnTo>
                      <a:pt x="7" y="123"/>
                    </a:lnTo>
                    <a:lnTo>
                      <a:pt x="6" y="130"/>
                    </a:lnTo>
                    <a:lnTo>
                      <a:pt x="6" y="130"/>
                    </a:lnTo>
                    <a:lnTo>
                      <a:pt x="6" y="136"/>
                    </a:lnTo>
                    <a:lnTo>
                      <a:pt x="0" y="136"/>
                    </a:lnTo>
                    <a:close/>
                    <a:moveTo>
                      <a:pt x="8" y="99"/>
                    </a:moveTo>
                    <a:lnTo>
                      <a:pt x="9" y="95"/>
                    </a:lnTo>
                    <a:lnTo>
                      <a:pt x="12" y="88"/>
                    </a:lnTo>
                    <a:lnTo>
                      <a:pt x="16" y="82"/>
                    </a:lnTo>
                    <a:lnTo>
                      <a:pt x="17" y="79"/>
                    </a:lnTo>
                    <a:lnTo>
                      <a:pt x="23" y="81"/>
                    </a:lnTo>
                    <a:lnTo>
                      <a:pt x="21" y="84"/>
                    </a:lnTo>
                    <a:lnTo>
                      <a:pt x="21" y="84"/>
                    </a:lnTo>
                    <a:lnTo>
                      <a:pt x="18" y="90"/>
                    </a:lnTo>
                    <a:lnTo>
                      <a:pt x="18" y="90"/>
                    </a:lnTo>
                    <a:lnTo>
                      <a:pt x="15" y="97"/>
                    </a:lnTo>
                    <a:lnTo>
                      <a:pt x="15" y="97"/>
                    </a:lnTo>
                    <a:lnTo>
                      <a:pt x="14" y="100"/>
                    </a:lnTo>
                    <a:lnTo>
                      <a:pt x="8" y="99"/>
                    </a:lnTo>
                    <a:close/>
                    <a:moveTo>
                      <a:pt x="27" y="65"/>
                    </a:moveTo>
                    <a:lnTo>
                      <a:pt x="27" y="64"/>
                    </a:lnTo>
                    <a:lnTo>
                      <a:pt x="32" y="58"/>
                    </a:lnTo>
                    <a:lnTo>
                      <a:pt x="37" y="53"/>
                    </a:lnTo>
                    <a:lnTo>
                      <a:pt x="42" y="48"/>
                    </a:lnTo>
                    <a:lnTo>
                      <a:pt x="46" y="51"/>
                    </a:lnTo>
                    <a:lnTo>
                      <a:pt x="41" y="56"/>
                    </a:lnTo>
                    <a:lnTo>
                      <a:pt x="41" y="56"/>
                    </a:lnTo>
                    <a:lnTo>
                      <a:pt x="37" y="61"/>
                    </a:lnTo>
                    <a:lnTo>
                      <a:pt x="37" y="61"/>
                    </a:lnTo>
                    <a:lnTo>
                      <a:pt x="32" y="67"/>
                    </a:lnTo>
                    <a:lnTo>
                      <a:pt x="32" y="67"/>
                    </a:lnTo>
                    <a:lnTo>
                      <a:pt x="32" y="68"/>
                    </a:lnTo>
                    <a:lnTo>
                      <a:pt x="27" y="65"/>
                    </a:lnTo>
                    <a:close/>
                    <a:moveTo>
                      <a:pt x="54" y="36"/>
                    </a:moveTo>
                    <a:lnTo>
                      <a:pt x="59" y="33"/>
                    </a:lnTo>
                    <a:lnTo>
                      <a:pt x="65" y="29"/>
                    </a:lnTo>
                    <a:lnTo>
                      <a:pt x="71" y="25"/>
                    </a:lnTo>
                    <a:lnTo>
                      <a:pt x="74" y="23"/>
                    </a:lnTo>
                    <a:lnTo>
                      <a:pt x="77" y="28"/>
                    </a:lnTo>
                    <a:lnTo>
                      <a:pt x="74" y="29"/>
                    </a:lnTo>
                    <a:lnTo>
                      <a:pt x="74" y="29"/>
                    </a:lnTo>
                    <a:lnTo>
                      <a:pt x="68" y="33"/>
                    </a:lnTo>
                    <a:lnTo>
                      <a:pt x="68" y="33"/>
                    </a:lnTo>
                    <a:lnTo>
                      <a:pt x="62" y="37"/>
                    </a:lnTo>
                    <a:lnTo>
                      <a:pt x="63" y="37"/>
                    </a:lnTo>
                    <a:lnTo>
                      <a:pt x="59" y="40"/>
                    </a:lnTo>
                    <a:lnTo>
                      <a:pt x="54" y="36"/>
                    </a:lnTo>
                    <a:close/>
                    <a:moveTo>
                      <a:pt x="90" y="15"/>
                    </a:moveTo>
                    <a:lnTo>
                      <a:pt x="91" y="14"/>
                    </a:lnTo>
                    <a:lnTo>
                      <a:pt x="99" y="11"/>
                    </a:lnTo>
                    <a:lnTo>
                      <a:pt x="106" y="9"/>
                    </a:lnTo>
                    <a:lnTo>
                      <a:pt x="112" y="7"/>
                    </a:lnTo>
                    <a:lnTo>
                      <a:pt x="114" y="12"/>
                    </a:lnTo>
                    <a:lnTo>
                      <a:pt x="108" y="14"/>
                    </a:lnTo>
                    <a:lnTo>
                      <a:pt x="108" y="14"/>
                    </a:lnTo>
                    <a:lnTo>
                      <a:pt x="101" y="16"/>
                    </a:lnTo>
                    <a:lnTo>
                      <a:pt x="101" y="16"/>
                    </a:lnTo>
                    <a:lnTo>
                      <a:pt x="94" y="19"/>
                    </a:lnTo>
                    <a:lnTo>
                      <a:pt x="94" y="19"/>
                    </a:lnTo>
                    <a:lnTo>
                      <a:pt x="92" y="20"/>
                    </a:lnTo>
                    <a:lnTo>
                      <a:pt x="90" y="15"/>
                    </a:lnTo>
                    <a:close/>
                    <a:moveTo>
                      <a:pt x="130" y="3"/>
                    </a:moveTo>
                    <a:lnTo>
                      <a:pt x="137" y="2"/>
                    </a:lnTo>
                    <a:lnTo>
                      <a:pt x="145" y="1"/>
                    </a:lnTo>
                    <a:lnTo>
                      <a:pt x="153" y="0"/>
                    </a:lnTo>
                    <a:lnTo>
                      <a:pt x="154" y="0"/>
                    </a:lnTo>
                    <a:lnTo>
                      <a:pt x="154" y="6"/>
                    </a:lnTo>
                    <a:lnTo>
                      <a:pt x="154" y="6"/>
                    </a:lnTo>
                    <a:lnTo>
                      <a:pt x="154" y="6"/>
                    </a:lnTo>
                    <a:lnTo>
                      <a:pt x="146" y="6"/>
                    </a:lnTo>
                    <a:lnTo>
                      <a:pt x="146" y="6"/>
                    </a:lnTo>
                    <a:lnTo>
                      <a:pt x="138" y="7"/>
                    </a:lnTo>
                    <a:lnTo>
                      <a:pt x="138" y="7"/>
                    </a:lnTo>
                    <a:lnTo>
                      <a:pt x="131" y="8"/>
                    </a:lnTo>
                    <a:lnTo>
                      <a:pt x="130" y="3"/>
                    </a:lnTo>
                    <a:close/>
                    <a:moveTo>
                      <a:pt x="172" y="0"/>
                    </a:moveTo>
                    <a:lnTo>
                      <a:pt x="196" y="0"/>
                    </a:lnTo>
                    <a:lnTo>
                      <a:pt x="196" y="5"/>
                    </a:lnTo>
                    <a:lnTo>
                      <a:pt x="172" y="5"/>
                    </a:lnTo>
                    <a:lnTo>
                      <a:pt x="172" y="0"/>
                    </a:lnTo>
                    <a:close/>
                    <a:moveTo>
                      <a:pt x="214" y="0"/>
                    </a:moveTo>
                    <a:lnTo>
                      <a:pt x="238" y="0"/>
                    </a:lnTo>
                    <a:lnTo>
                      <a:pt x="238" y="5"/>
                    </a:lnTo>
                    <a:lnTo>
                      <a:pt x="214" y="5"/>
                    </a:lnTo>
                    <a:lnTo>
                      <a:pt x="214" y="0"/>
                    </a:lnTo>
                    <a:close/>
                    <a:moveTo>
                      <a:pt x="255" y="0"/>
                    </a:moveTo>
                    <a:lnTo>
                      <a:pt x="279" y="0"/>
                    </a:lnTo>
                    <a:lnTo>
                      <a:pt x="279" y="5"/>
                    </a:lnTo>
                    <a:lnTo>
                      <a:pt x="255" y="5"/>
                    </a:lnTo>
                    <a:lnTo>
                      <a:pt x="255" y="0"/>
                    </a:lnTo>
                    <a:close/>
                    <a:moveTo>
                      <a:pt x="297" y="0"/>
                    </a:moveTo>
                    <a:lnTo>
                      <a:pt x="321" y="0"/>
                    </a:lnTo>
                    <a:lnTo>
                      <a:pt x="321" y="5"/>
                    </a:lnTo>
                    <a:lnTo>
                      <a:pt x="297" y="5"/>
                    </a:lnTo>
                    <a:lnTo>
                      <a:pt x="297" y="0"/>
                    </a:lnTo>
                    <a:close/>
                    <a:moveTo>
                      <a:pt x="339" y="0"/>
                    </a:moveTo>
                    <a:lnTo>
                      <a:pt x="363" y="0"/>
                    </a:lnTo>
                    <a:lnTo>
                      <a:pt x="363" y="5"/>
                    </a:lnTo>
                    <a:lnTo>
                      <a:pt x="339" y="5"/>
                    </a:lnTo>
                    <a:lnTo>
                      <a:pt x="339" y="0"/>
                    </a:lnTo>
                    <a:close/>
                    <a:moveTo>
                      <a:pt x="381" y="0"/>
                    </a:moveTo>
                    <a:lnTo>
                      <a:pt x="405" y="0"/>
                    </a:lnTo>
                    <a:lnTo>
                      <a:pt x="405" y="5"/>
                    </a:lnTo>
                    <a:lnTo>
                      <a:pt x="381" y="5"/>
                    </a:lnTo>
                    <a:lnTo>
                      <a:pt x="381" y="0"/>
                    </a:lnTo>
                    <a:close/>
                    <a:moveTo>
                      <a:pt x="422" y="0"/>
                    </a:moveTo>
                    <a:lnTo>
                      <a:pt x="446" y="0"/>
                    </a:lnTo>
                    <a:lnTo>
                      <a:pt x="446" y="5"/>
                    </a:lnTo>
                    <a:lnTo>
                      <a:pt x="422" y="5"/>
                    </a:lnTo>
                    <a:lnTo>
                      <a:pt x="422" y="0"/>
                    </a:lnTo>
                    <a:close/>
                    <a:moveTo>
                      <a:pt x="464" y="0"/>
                    </a:moveTo>
                    <a:lnTo>
                      <a:pt x="488" y="0"/>
                    </a:lnTo>
                    <a:lnTo>
                      <a:pt x="488" y="5"/>
                    </a:lnTo>
                    <a:lnTo>
                      <a:pt x="464" y="5"/>
                    </a:lnTo>
                    <a:lnTo>
                      <a:pt x="464" y="0"/>
                    </a:lnTo>
                    <a:close/>
                    <a:moveTo>
                      <a:pt x="506" y="0"/>
                    </a:moveTo>
                    <a:lnTo>
                      <a:pt x="530" y="0"/>
                    </a:lnTo>
                    <a:lnTo>
                      <a:pt x="530" y="5"/>
                    </a:lnTo>
                    <a:lnTo>
                      <a:pt x="506" y="5"/>
                    </a:lnTo>
                    <a:lnTo>
                      <a:pt x="506" y="0"/>
                    </a:lnTo>
                    <a:close/>
                    <a:moveTo>
                      <a:pt x="548" y="0"/>
                    </a:moveTo>
                    <a:lnTo>
                      <a:pt x="572" y="0"/>
                    </a:lnTo>
                    <a:lnTo>
                      <a:pt x="572" y="5"/>
                    </a:lnTo>
                    <a:lnTo>
                      <a:pt x="548" y="5"/>
                    </a:lnTo>
                    <a:lnTo>
                      <a:pt x="548" y="0"/>
                    </a:lnTo>
                    <a:close/>
                    <a:moveTo>
                      <a:pt x="589" y="0"/>
                    </a:moveTo>
                    <a:lnTo>
                      <a:pt x="613" y="0"/>
                    </a:lnTo>
                    <a:lnTo>
                      <a:pt x="613" y="5"/>
                    </a:lnTo>
                    <a:lnTo>
                      <a:pt x="589" y="5"/>
                    </a:lnTo>
                    <a:lnTo>
                      <a:pt x="589" y="0"/>
                    </a:lnTo>
                    <a:close/>
                    <a:moveTo>
                      <a:pt x="631" y="0"/>
                    </a:moveTo>
                    <a:lnTo>
                      <a:pt x="655" y="0"/>
                    </a:lnTo>
                    <a:lnTo>
                      <a:pt x="655" y="5"/>
                    </a:lnTo>
                    <a:lnTo>
                      <a:pt x="631" y="5"/>
                    </a:lnTo>
                    <a:lnTo>
                      <a:pt x="631" y="0"/>
                    </a:lnTo>
                    <a:close/>
                    <a:moveTo>
                      <a:pt x="673" y="0"/>
                    </a:moveTo>
                    <a:lnTo>
                      <a:pt x="697" y="0"/>
                    </a:lnTo>
                    <a:lnTo>
                      <a:pt x="697" y="5"/>
                    </a:lnTo>
                    <a:lnTo>
                      <a:pt x="673" y="5"/>
                    </a:lnTo>
                    <a:lnTo>
                      <a:pt x="673" y="0"/>
                    </a:lnTo>
                    <a:close/>
                    <a:moveTo>
                      <a:pt x="715" y="0"/>
                    </a:moveTo>
                    <a:lnTo>
                      <a:pt x="739" y="0"/>
                    </a:lnTo>
                    <a:lnTo>
                      <a:pt x="739" y="5"/>
                    </a:lnTo>
                    <a:lnTo>
                      <a:pt x="715" y="5"/>
                    </a:lnTo>
                    <a:lnTo>
                      <a:pt x="715" y="0"/>
                    </a:lnTo>
                    <a:close/>
                    <a:moveTo>
                      <a:pt x="756" y="0"/>
                    </a:moveTo>
                    <a:lnTo>
                      <a:pt x="780" y="0"/>
                    </a:lnTo>
                    <a:lnTo>
                      <a:pt x="780" y="5"/>
                    </a:lnTo>
                    <a:lnTo>
                      <a:pt x="756" y="5"/>
                    </a:lnTo>
                    <a:lnTo>
                      <a:pt x="756" y="0"/>
                    </a:lnTo>
                    <a:close/>
                    <a:moveTo>
                      <a:pt x="798" y="0"/>
                    </a:moveTo>
                    <a:lnTo>
                      <a:pt x="798" y="0"/>
                    </a:lnTo>
                    <a:lnTo>
                      <a:pt x="807" y="0"/>
                    </a:lnTo>
                    <a:lnTo>
                      <a:pt x="815" y="1"/>
                    </a:lnTo>
                    <a:lnTo>
                      <a:pt x="822" y="2"/>
                    </a:lnTo>
                    <a:lnTo>
                      <a:pt x="822" y="7"/>
                    </a:lnTo>
                    <a:lnTo>
                      <a:pt x="814" y="6"/>
                    </a:lnTo>
                    <a:lnTo>
                      <a:pt x="814" y="6"/>
                    </a:lnTo>
                    <a:lnTo>
                      <a:pt x="806" y="6"/>
                    </a:lnTo>
                    <a:lnTo>
                      <a:pt x="807" y="6"/>
                    </a:lnTo>
                    <a:lnTo>
                      <a:pt x="798" y="5"/>
                    </a:lnTo>
                    <a:lnTo>
                      <a:pt x="798" y="5"/>
                    </a:lnTo>
                    <a:lnTo>
                      <a:pt x="798" y="5"/>
                    </a:lnTo>
                    <a:lnTo>
                      <a:pt x="798" y="0"/>
                    </a:lnTo>
                    <a:close/>
                    <a:moveTo>
                      <a:pt x="840" y="5"/>
                    </a:moveTo>
                    <a:lnTo>
                      <a:pt x="847" y="7"/>
                    </a:lnTo>
                    <a:lnTo>
                      <a:pt x="854" y="9"/>
                    </a:lnTo>
                    <a:lnTo>
                      <a:pt x="862" y="12"/>
                    </a:lnTo>
                    <a:lnTo>
                      <a:pt x="863" y="12"/>
                    </a:lnTo>
                    <a:lnTo>
                      <a:pt x="861" y="17"/>
                    </a:lnTo>
                    <a:lnTo>
                      <a:pt x="859" y="16"/>
                    </a:lnTo>
                    <a:lnTo>
                      <a:pt x="859" y="16"/>
                    </a:lnTo>
                    <a:lnTo>
                      <a:pt x="852" y="14"/>
                    </a:lnTo>
                    <a:lnTo>
                      <a:pt x="852" y="14"/>
                    </a:lnTo>
                    <a:lnTo>
                      <a:pt x="845" y="12"/>
                    </a:lnTo>
                    <a:lnTo>
                      <a:pt x="845" y="12"/>
                    </a:lnTo>
                    <a:lnTo>
                      <a:pt x="839" y="10"/>
                    </a:lnTo>
                    <a:lnTo>
                      <a:pt x="840" y="5"/>
                    </a:lnTo>
                    <a:close/>
                    <a:moveTo>
                      <a:pt x="879" y="19"/>
                    </a:moveTo>
                    <a:lnTo>
                      <a:pt x="882" y="21"/>
                    </a:lnTo>
                    <a:lnTo>
                      <a:pt x="889" y="25"/>
                    </a:lnTo>
                    <a:lnTo>
                      <a:pt x="895" y="29"/>
                    </a:lnTo>
                    <a:lnTo>
                      <a:pt x="899" y="32"/>
                    </a:lnTo>
                    <a:lnTo>
                      <a:pt x="896" y="36"/>
                    </a:lnTo>
                    <a:lnTo>
                      <a:pt x="892" y="33"/>
                    </a:lnTo>
                    <a:lnTo>
                      <a:pt x="892" y="33"/>
                    </a:lnTo>
                    <a:lnTo>
                      <a:pt x="886" y="29"/>
                    </a:lnTo>
                    <a:lnTo>
                      <a:pt x="886" y="29"/>
                    </a:lnTo>
                    <a:lnTo>
                      <a:pt x="879" y="26"/>
                    </a:lnTo>
                    <a:lnTo>
                      <a:pt x="879" y="26"/>
                    </a:lnTo>
                    <a:lnTo>
                      <a:pt x="876" y="24"/>
                    </a:lnTo>
                    <a:lnTo>
                      <a:pt x="879" y="19"/>
                    </a:lnTo>
                    <a:close/>
                    <a:moveTo>
                      <a:pt x="913" y="42"/>
                    </a:moveTo>
                    <a:lnTo>
                      <a:pt x="913" y="42"/>
                    </a:lnTo>
                    <a:lnTo>
                      <a:pt x="923" y="53"/>
                    </a:lnTo>
                    <a:lnTo>
                      <a:pt x="928" y="58"/>
                    </a:lnTo>
                    <a:lnTo>
                      <a:pt x="929" y="59"/>
                    </a:lnTo>
                    <a:lnTo>
                      <a:pt x="924" y="62"/>
                    </a:lnTo>
                    <a:lnTo>
                      <a:pt x="923" y="61"/>
                    </a:lnTo>
                    <a:lnTo>
                      <a:pt x="924" y="61"/>
                    </a:lnTo>
                    <a:lnTo>
                      <a:pt x="919" y="56"/>
                    </a:lnTo>
                    <a:lnTo>
                      <a:pt x="919" y="56"/>
                    </a:lnTo>
                    <a:lnTo>
                      <a:pt x="909" y="46"/>
                    </a:lnTo>
                    <a:lnTo>
                      <a:pt x="909" y="46"/>
                    </a:lnTo>
                    <a:lnTo>
                      <a:pt x="909" y="46"/>
                    </a:lnTo>
                    <a:lnTo>
                      <a:pt x="913" y="42"/>
                    </a:lnTo>
                    <a:close/>
                    <a:moveTo>
                      <a:pt x="939" y="72"/>
                    </a:moveTo>
                    <a:lnTo>
                      <a:pt x="941" y="76"/>
                    </a:lnTo>
                    <a:lnTo>
                      <a:pt x="945" y="82"/>
                    </a:lnTo>
                    <a:lnTo>
                      <a:pt x="948" y="88"/>
                    </a:lnTo>
                    <a:lnTo>
                      <a:pt x="949" y="92"/>
                    </a:lnTo>
                    <a:lnTo>
                      <a:pt x="944" y="94"/>
                    </a:lnTo>
                    <a:lnTo>
                      <a:pt x="942" y="90"/>
                    </a:lnTo>
                    <a:lnTo>
                      <a:pt x="942" y="90"/>
                    </a:lnTo>
                    <a:lnTo>
                      <a:pt x="939" y="84"/>
                    </a:lnTo>
                    <a:lnTo>
                      <a:pt x="939" y="84"/>
                    </a:lnTo>
                    <a:lnTo>
                      <a:pt x="936" y="78"/>
                    </a:lnTo>
                    <a:lnTo>
                      <a:pt x="936" y="78"/>
                    </a:lnTo>
                    <a:lnTo>
                      <a:pt x="934" y="75"/>
                    </a:lnTo>
                    <a:lnTo>
                      <a:pt x="939" y="72"/>
                    </a:lnTo>
                    <a:close/>
                    <a:moveTo>
                      <a:pt x="955" y="107"/>
                    </a:moveTo>
                    <a:lnTo>
                      <a:pt x="955" y="108"/>
                    </a:lnTo>
                    <a:lnTo>
                      <a:pt x="957" y="115"/>
                    </a:lnTo>
                    <a:lnTo>
                      <a:pt x="959" y="123"/>
                    </a:lnTo>
                    <a:lnTo>
                      <a:pt x="959" y="128"/>
                    </a:lnTo>
                    <a:lnTo>
                      <a:pt x="954" y="129"/>
                    </a:lnTo>
                    <a:lnTo>
                      <a:pt x="953" y="123"/>
                    </a:lnTo>
                    <a:lnTo>
                      <a:pt x="953" y="123"/>
                    </a:lnTo>
                    <a:lnTo>
                      <a:pt x="951" y="116"/>
                    </a:lnTo>
                    <a:lnTo>
                      <a:pt x="951" y="117"/>
                    </a:lnTo>
                    <a:lnTo>
                      <a:pt x="950" y="110"/>
                    </a:lnTo>
                    <a:lnTo>
                      <a:pt x="950" y="110"/>
                    </a:lnTo>
                    <a:lnTo>
                      <a:pt x="949" y="109"/>
                    </a:lnTo>
                    <a:lnTo>
                      <a:pt x="955" y="107"/>
                    </a:lnTo>
                    <a:close/>
                    <a:moveTo>
                      <a:pt x="960" y="145"/>
                    </a:moveTo>
                    <a:lnTo>
                      <a:pt x="960" y="166"/>
                    </a:lnTo>
                    <a:lnTo>
                      <a:pt x="955" y="166"/>
                    </a:lnTo>
                    <a:lnTo>
                      <a:pt x="955" y="145"/>
                    </a:lnTo>
                    <a:lnTo>
                      <a:pt x="960" y="145"/>
                    </a:lnTo>
                    <a:close/>
                    <a:moveTo>
                      <a:pt x="960" y="182"/>
                    </a:moveTo>
                    <a:lnTo>
                      <a:pt x="960" y="203"/>
                    </a:lnTo>
                    <a:lnTo>
                      <a:pt x="955" y="203"/>
                    </a:lnTo>
                    <a:lnTo>
                      <a:pt x="955" y="182"/>
                    </a:lnTo>
                    <a:lnTo>
                      <a:pt x="960" y="182"/>
                    </a:lnTo>
                    <a:close/>
                    <a:moveTo>
                      <a:pt x="960" y="219"/>
                    </a:moveTo>
                    <a:lnTo>
                      <a:pt x="960" y="240"/>
                    </a:lnTo>
                    <a:lnTo>
                      <a:pt x="955" y="240"/>
                    </a:lnTo>
                    <a:lnTo>
                      <a:pt x="955" y="219"/>
                    </a:lnTo>
                    <a:lnTo>
                      <a:pt x="960" y="219"/>
                    </a:lnTo>
                    <a:close/>
                    <a:moveTo>
                      <a:pt x="960" y="256"/>
                    </a:moveTo>
                    <a:lnTo>
                      <a:pt x="960" y="278"/>
                    </a:lnTo>
                    <a:lnTo>
                      <a:pt x="955" y="278"/>
                    </a:lnTo>
                    <a:lnTo>
                      <a:pt x="955" y="256"/>
                    </a:lnTo>
                    <a:lnTo>
                      <a:pt x="960" y="256"/>
                    </a:lnTo>
                    <a:close/>
                    <a:moveTo>
                      <a:pt x="960" y="293"/>
                    </a:moveTo>
                    <a:lnTo>
                      <a:pt x="960" y="315"/>
                    </a:lnTo>
                    <a:lnTo>
                      <a:pt x="955" y="315"/>
                    </a:lnTo>
                    <a:lnTo>
                      <a:pt x="955" y="293"/>
                    </a:lnTo>
                    <a:lnTo>
                      <a:pt x="960" y="293"/>
                    </a:lnTo>
                    <a:close/>
                    <a:moveTo>
                      <a:pt x="960" y="331"/>
                    </a:moveTo>
                    <a:lnTo>
                      <a:pt x="960" y="352"/>
                    </a:lnTo>
                    <a:lnTo>
                      <a:pt x="955" y="352"/>
                    </a:lnTo>
                    <a:lnTo>
                      <a:pt x="955" y="331"/>
                    </a:lnTo>
                    <a:lnTo>
                      <a:pt x="960" y="331"/>
                    </a:lnTo>
                    <a:close/>
                    <a:moveTo>
                      <a:pt x="960" y="368"/>
                    </a:moveTo>
                    <a:lnTo>
                      <a:pt x="960" y="389"/>
                    </a:lnTo>
                    <a:lnTo>
                      <a:pt x="955" y="389"/>
                    </a:lnTo>
                    <a:lnTo>
                      <a:pt x="955" y="368"/>
                    </a:lnTo>
                    <a:lnTo>
                      <a:pt x="960" y="368"/>
                    </a:lnTo>
                    <a:close/>
                    <a:moveTo>
                      <a:pt x="960" y="405"/>
                    </a:moveTo>
                    <a:lnTo>
                      <a:pt x="960" y="426"/>
                    </a:lnTo>
                    <a:lnTo>
                      <a:pt x="955" y="426"/>
                    </a:lnTo>
                    <a:lnTo>
                      <a:pt x="955" y="405"/>
                    </a:lnTo>
                    <a:lnTo>
                      <a:pt x="960" y="405"/>
                    </a:lnTo>
                    <a:close/>
                    <a:moveTo>
                      <a:pt x="960" y="442"/>
                    </a:moveTo>
                    <a:lnTo>
                      <a:pt x="960" y="463"/>
                    </a:lnTo>
                    <a:lnTo>
                      <a:pt x="955" y="463"/>
                    </a:lnTo>
                    <a:lnTo>
                      <a:pt x="955" y="442"/>
                    </a:lnTo>
                    <a:lnTo>
                      <a:pt x="960" y="442"/>
                    </a:lnTo>
                    <a:close/>
                    <a:moveTo>
                      <a:pt x="960" y="479"/>
                    </a:moveTo>
                    <a:lnTo>
                      <a:pt x="960" y="501"/>
                    </a:lnTo>
                    <a:lnTo>
                      <a:pt x="955" y="501"/>
                    </a:lnTo>
                    <a:lnTo>
                      <a:pt x="955" y="479"/>
                    </a:lnTo>
                    <a:lnTo>
                      <a:pt x="960" y="479"/>
                    </a:lnTo>
                    <a:close/>
                    <a:moveTo>
                      <a:pt x="960" y="517"/>
                    </a:moveTo>
                    <a:lnTo>
                      <a:pt x="960" y="538"/>
                    </a:lnTo>
                    <a:lnTo>
                      <a:pt x="955" y="538"/>
                    </a:lnTo>
                    <a:lnTo>
                      <a:pt x="955" y="517"/>
                    </a:lnTo>
                    <a:lnTo>
                      <a:pt x="960" y="517"/>
                    </a:lnTo>
                    <a:close/>
                    <a:moveTo>
                      <a:pt x="960" y="554"/>
                    </a:moveTo>
                    <a:lnTo>
                      <a:pt x="960" y="575"/>
                    </a:lnTo>
                    <a:lnTo>
                      <a:pt x="955" y="575"/>
                    </a:lnTo>
                    <a:lnTo>
                      <a:pt x="955" y="554"/>
                    </a:lnTo>
                    <a:lnTo>
                      <a:pt x="960" y="554"/>
                    </a:lnTo>
                    <a:close/>
                    <a:moveTo>
                      <a:pt x="960" y="591"/>
                    </a:moveTo>
                    <a:lnTo>
                      <a:pt x="960" y="612"/>
                    </a:lnTo>
                    <a:lnTo>
                      <a:pt x="955" y="612"/>
                    </a:lnTo>
                    <a:lnTo>
                      <a:pt x="955" y="591"/>
                    </a:lnTo>
                    <a:lnTo>
                      <a:pt x="960" y="591"/>
                    </a:lnTo>
                    <a:close/>
                    <a:moveTo>
                      <a:pt x="960" y="628"/>
                    </a:moveTo>
                    <a:lnTo>
                      <a:pt x="960" y="649"/>
                    </a:lnTo>
                    <a:lnTo>
                      <a:pt x="955" y="649"/>
                    </a:lnTo>
                    <a:lnTo>
                      <a:pt x="955" y="628"/>
                    </a:lnTo>
                    <a:lnTo>
                      <a:pt x="960" y="628"/>
                    </a:lnTo>
                    <a:close/>
                    <a:moveTo>
                      <a:pt x="960" y="665"/>
                    </a:moveTo>
                    <a:lnTo>
                      <a:pt x="960" y="686"/>
                    </a:lnTo>
                    <a:lnTo>
                      <a:pt x="955" y="686"/>
                    </a:lnTo>
                    <a:lnTo>
                      <a:pt x="955" y="665"/>
                    </a:lnTo>
                    <a:lnTo>
                      <a:pt x="960" y="665"/>
                    </a:lnTo>
                    <a:close/>
                    <a:moveTo>
                      <a:pt x="960" y="702"/>
                    </a:moveTo>
                    <a:lnTo>
                      <a:pt x="960" y="724"/>
                    </a:lnTo>
                    <a:lnTo>
                      <a:pt x="955" y="724"/>
                    </a:lnTo>
                    <a:lnTo>
                      <a:pt x="955" y="702"/>
                    </a:lnTo>
                    <a:lnTo>
                      <a:pt x="960" y="702"/>
                    </a:lnTo>
                    <a:close/>
                    <a:moveTo>
                      <a:pt x="960" y="740"/>
                    </a:moveTo>
                    <a:lnTo>
                      <a:pt x="960" y="761"/>
                    </a:lnTo>
                    <a:lnTo>
                      <a:pt x="955" y="761"/>
                    </a:lnTo>
                    <a:lnTo>
                      <a:pt x="955" y="740"/>
                    </a:lnTo>
                    <a:lnTo>
                      <a:pt x="960" y="740"/>
                    </a:lnTo>
                    <a:close/>
                    <a:moveTo>
                      <a:pt x="960" y="777"/>
                    </a:moveTo>
                    <a:lnTo>
                      <a:pt x="960" y="798"/>
                    </a:lnTo>
                    <a:lnTo>
                      <a:pt x="955" y="798"/>
                    </a:lnTo>
                    <a:lnTo>
                      <a:pt x="955" y="777"/>
                    </a:lnTo>
                    <a:lnTo>
                      <a:pt x="960" y="777"/>
                    </a:lnTo>
                    <a:close/>
                    <a:moveTo>
                      <a:pt x="960" y="814"/>
                    </a:moveTo>
                    <a:lnTo>
                      <a:pt x="960" y="820"/>
                    </a:lnTo>
                    <a:lnTo>
                      <a:pt x="959" y="827"/>
                    </a:lnTo>
                    <a:lnTo>
                      <a:pt x="957" y="834"/>
                    </a:lnTo>
                    <a:lnTo>
                      <a:pt x="957" y="836"/>
                    </a:lnTo>
                    <a:lnTo>
                      <a:pt x="951" y="834"/>
                    </a:lnTo>
                    <a:lnTo>
                      <a:pt x="951" y="833"/>
                    </a:lnTo>
                    <a:lnTo>
                      <a:pt x="951" y="833"/>
                    </a:lnTo>
                    <a:lnTo>
                      <a:pt x="953" y="826"/>
                    </a:lnTo>
                    <a:lnTo>
                      <a:pt x="953" y="826"/>
                    </a:lnTo>
                    <a:lnTo>
                      <a:pt x="954" y="819"/>
                    </a:lnTo>
                    <a:lnTo>
                      <a:pt x="954" y="819"/>
                    </a:lnTo>
                    <a:lnTo>
                      <a:pt x="954" y="814"/>
                    </a:lnTo>
                    <a:lnTo>
                      <a:pt x="960" y="814"/>
                    </a:lnTo>
                    <a:close/>
                    <a:moveTo>
                      <a:pt x="952" y="851"/>
                    </a:moveTo>
                    <a:lnTo>
                      <a:pt x="951" y="855"/>
                    </a:lnTo>
                    <a:lnTo>
                      <a:pt x="948" y="861"/>
                    </a:lnTo>
                    <a:lnTo>
                      <a:pt x="945" y="868"/>
                    </a:lnTo>
                    <a:lnTo>
                      <a:pt x="943" y="871"/>
                    </a:lnTo>
                    <a:lnTo>
                      <a:pt x="937" y="869"/>
                    </a:lnTo>
                    <a:lnTo>
                      <a:pt x="939" y="865"/>
                    </a:lnTo>
                    <a:lnTo>
                      <a:pt x="939" y="865"/>
                    </a:lnTo>
                    <a:lnTo>
                      <a:pt x="942" y="859"/>
                    </a:lnTo>
                    <a:lnTo>
                      <a:pt x="942" y="859"/>
                    </a:lnTo>
                    <a:lnTo>
                      <a:pt x="945" y="853"/>
                    </a:lnTo>
                    <a:lnTo>
                      <a:pt x="945" y="853"/>
                    </a:lnTo>
                    <a:lnTo>
                      <a:pt x="946" y="849"/>
                    </a:lnTo>
                    <a:lnTo>
                      <a:pt x="952" y="851"/>
                    </a:lnTo>
                    <a:close/>
                    <a:moveTo>
                      <a:pt x="933" y="885"/>
                    </a:moveTo>
                    <a:lnTo>
                      <a:pt x="933" y="886"/>
                    </a:lnTo>
                    <a:lnTo>
                      <a:pt x="928" y="892"/>
                    </a:lnTo>
                    <a:lnTo>
                      <a:pt x="923" y="897"/>
                    </a:lnTo>
                    <a:lnTo>
                      <a:pt x="918" y="902"/>
                    </a:lnTo>
                    <a:lnTo>
                      <a:pt x="914" y="898"/>
                    </a:lnTo>
                    <a:lnTo>
                      <a:pt x="919" y="893"/>
                    </a:lnTo>
                    <a:lnTo>
                      <a:pt x="919" y="894"/>
                    </a:lnTo>
                    <a:lnTo>
                      <a:pt x="924" y="888"/>
                    </a:lnTo>
                    <a:lnTo>
                      <a:pt x="923" y="888"/>
                    </a:lnTo>
                    <a:lnTo>
                      <a:pt x="928" y="883"/>
                    </a:lnTo>
                    <a:lnTo>
                      <a:pt x="928" y="883"/>
                    </a:lnTo>
                    <a:lnTo>
                      <a:pt x="928" y="882"/>
                    </a:lnTo>
                    <a:lnTo>
                      <a:pt x="933" y="885"/>
                    </a:lnTo>
                    <a:close/>
                    <a:moveTo>
                      <a:pt x="905" y="913"/>
                    </a:moveTo>
                    <a:lnTo>
                      <a:pt x="902" y="917"/>
                    </a:lnTo>
                    <a:lnTo>
                      <a:pt x="895" y="921"/>
                    </a:lnTo>
                    <a:lnTo>
                      <a:pt x="889" y="925"/>
                    </a:lnTo>
                    <a:lnTo>
                      <a:pt x="886" y="927"/>
                    </a:lnTo>
                    <a:lnTo>
                      <a:pt x="883" y="922"/>
                    </a:lnTo>
                    <a:lnTo>
                      <a:pt x="886" y="920"/>
                    </a:lnTo>
                    <a:lnTo>
                      <a:pt x="886" y="920"/>
                    </a:lnTo>
                    <a:lnTo>
                      <a:pt x="892" y="917"/>
                    </a:lnTo>
                    <a:lnTo>
                      <a:pt x="892" y="917"/>
                    </a:lnTo>
                    <a:lnTo>
                      <a:pt x="898" y="912"/>
                    </a:lnTo>
                    <a:lnTo>
                      <a:pt x="898" y="913"/>
                    </a:lnTo>
                    <a:lnTo>
                      <a:pt x="901" y="909"/>
                    </a:lnTo>
                    <a:lnTo>
                      <a:pt x="905" y="913"/>
                    </a:lnTo>
                    <a:close/>
                    <a:moveTo>
                      <a:pt x="870" y="935"/>
                    </a:moveTo>
                    <a:lnTo>
                      <a:pt x="869" y="935"/>
                    </a:lnTo>
                    <a:lnTo>
                      <a:pt x="862" y="938"/>
                    </a:lnTo>
                    <a:lnTo>
                      <a:pt x="854" y="941"/>
                    </a:lnTo>
                    <a:lnTo>
                      <a:pt x="848" y="943"/>
                    </a:lnTo>
                    <a:lnTo>
                      <a:pt x="846" y="938"/>
                    </a:lnTo>
                    <a:lnTo>
                      <a:pt x="852" y="936"/>
                    </a:lnTo>
                    <a:lnTo>
                      <a:pt x="852" y="936"/>
                    </a:lnTo>
                    <a:lnTo>
                      <a:pt x="859" y="933"/>
                    </a:lnTo>
                    <a:lnTo>
                      <a:pt x="859" y="933"/>
                    </a:lnTo>
                    <a:lnTo>
                      <a:pt x="866" y="930"/>
                    </a:lnTo>
                    <a:lnTo>
                      <a:pt x="866" y="930"/>
                    </a:lnTo>
                    <a:lnTo>
                      <a:pt x="868" y="930"/>
                    </a:lnTo>
                    <a:lnTo>
                      <a:pt x="870" y="935"/>
                    </a:lnTo>
                    <a:close/>
                    <a:moveTo>
                      <a:pt x="830" y="947"/>
                    </a:moveTo>
                    <a:lnTo>
                      <a:pt x="823" y="948"/>
                    </a:lnTo>
                    <a:lnTo>
                      <a:pt x="815" y="949"/>
                    </a:lnTo>
                    <a:lnTo>
                      <a:pt x="807" y="949"/>
                    </a:lnTo>
                    <a:lnTo>
                      <a:pt x="806" y="949"/>
                    </a:lnTo>
                    <a:lnTo>
                      <a:pt x="806" y="944"/>
                    </a:lnTo>
                    <a:lnTo>
                      <a:pt x="807" y="944"/>
                    </a:lnTo>
                    <a:lnTo>
                      <a:pt x="806" y="944"/>
                    </a:lnTo>
                    <a:lnTo>
                      <a:pt x="814" y="943"/>
                    </a:lnTo>
                    <a:lnTo>
                      <a:pt x="814" y="943"/>
                    </a:lnTo>
                    <a:lnTo>
                      <a:pt x="822" y="943"/>
                    </a:lnTo>
                    <a:lnTo>
                      <a:pt x="822" y="943"/>
                    </a:lnTo>
                    <a:lnTo>
                      <a:pt x="829" y="941"/>
                    </a:lnTo>
                    <a:lnTo>
                      <a:pt x="830" y="947"/>
                    </a:lnTo>
                    <a:close/>
                    <a:moveTo>
                      <a:pt x="788" y="949"/>
                    </a:moveTo>
                    <a:lnTo>
                      <a:pt x="764" y="949"/>
                    </a:lnTo>
                    <a:lnTo>
                      <a:pt x="764" y="944"/>
                    </a:lnTo>
                    <a:lnTo>
                      <a:pt x="788" y="944"/>
                    </a:lnTo>
                    <a:lnTo>
                      <a:pt x="788" y="949"/>
                    </a:lnTo>
                    <a:close/>
                    <a:moveTo>
                      <a:pt x="746" y="949"/>
                    </a:moveTo>
                    <a:lnTo>
                      <a:pt x="722" y="949"/>
                    </a:lnTo>
                    <a:lnTo>
                      <a:pt x="722" y="944"/>
                    </a:lnTo>
                    <a:lnTo>
                      <a:pt x="746" y="944"/>
                    </a:lnTo>
                    <a:lnTo>
                      <a:pt x="746" y="949"/>
                    </a:lnTo>
                    <a:close/>
                    <a:moveTo>
                      <a:pt x="704" y="949"/>
                    </a:moveTo>
                    <a:lnTo>
                      <a:pt x="681" y="949"/>
                    </a:lnTo>
                    <a:lnTo>
                      <a:pt x="681" y="944"/>
                    </a:lnTo>
                    <a:lnTo>
                      <a:pt x="704" y="944"/>
                    </a:lnTo>
                    <a:lnTo>
                      <a:pt x="704" y="949"/>
                    </a:lnTo>
                    <a:close/>
                    <a:moveTo>
                      <a:pt x="663" y="949"/>
                    </a:moveTo>
                    <a:lnTo>
                      <a:pt x="639" y="949"/>
                    </a:lnTo>
                    <a:lnTo>
                      <a:pt x="639" y="944"/>
                    </a:lnTo>
                    <a:lnTo>
                      <a:pt x="663" y="944"/>
                    </a:lnTo>
                    <a:lnTo>
                      <a:pt x="663" y="949"/>
                    </a:lnTo>
                    <a:close/>
                    <a:moveTo>
                      <a:pt x="621" y="949"/>
                    </a:moveTo>
                    <a:lnTo>
                      <a:pt x="597" y="949"/>
                    </a:lnTo>
                    <a:lnTo>
                      <a:pt x="597" y="944"/>
                    </a:lnTo>
                    <a:lnTo>
                      <a:pt x="621" y="944"/>
                    </a:lnTo>
                    <a:lnTo>
                      <a:pt x="621" y="949"/>
                    </a:lnTo>
                    <a:close/>
                    <a:moveTo>
                      <a:pt x="579" y="949"/>
                    </a:moveTo>
                    <a:lnTo>
                      <a:pt x="555" y="949"/>
                    </a:lnTo>
                    <a:lnTo>
                      <a:pt x="555" y="944"/>
                    </a:lnTo>
                    <a:lnTo>
                      <a:pt x="579" y="944"/>
                    </a:lnTo>
                    <a:lnTo>
                      <a:pt x="579" y="949"/>
                    </a:lnTo>
                    <a:close/>
                    <a:moveTo>
                      <a:pt x="537" y="949"/>
                    </a:moveTo>
                    <a:lnTo>
                      <a:pt x="514" y="949"/>
                    </a:lnTo>
                    <a:lnTo>
                      <a:pt x="514" y="944"/>
                    </a:lnTo>
                    <a:lnTo>
                      <a:pt x="537" y="944"/>
                    </a:lnTo>
                    <a:lnTo>
                      <a:pt x="537" y="949"/>
                    </a:lnTo>
                    <a:close/>
                    <a:moveTo>
                      <a:pt x="496" y="949"/>
                    </a:moveTo>
                    <a:lnTo>
                      <a:pt x="472" y="949"/>
                    </a:lnTo>
                    <a:lnTo>
                      <a:pt x="472" y="944"/>
                    </a:lnTo>
                    <a:lnTo>
                      <a:pt x="496" y="944"/>
                    </a:lnTo>
                    <a:lnTo>
                      <a:pt x="496" y="949"/>
                    </a:lnTo>
                    <a:close/>
                    <a:moveTo>
                      <a:pt x="454" y="949"/>
                    </a:moveTo>
                    <a:lnTo>
                      <a:pt x="430" y="949"/>
                    </a:lnTo>
                    <a:lnTo>
                      <a:pt x="430" y="944"/>
                    </a:lnTo>
                    <a:lnTo>
                      <a:pt x="454" y="944"/>
                    </a:lnTo>
                    <a:lnTo>
                      <a:pt x="454" y="949"/>
                    </a:lnTo>
                    <a:close/>
                    <a:moveTo>
                      <a:pt x="412" y="949"/>
                    </a:moveTo>
                    <a:lnTo>
                      <a:pt x="388" y="949"/>
                    </a:lnTo>
                    <a:lnTo>
                      <a:pt x="388" y="944"/>
                    </a:lnTo>
                    <a:lnTo>
                      <a:pt x="412" y="944"/>
                    </a:lnTo>
                    <a:lnTo>
                      <a:pt x="412" y="949"/>
                    </a:lnTo>
                    <a:close/>
                    <a:moveTo>
                      <a:pt x="370" y="949"/>
                    </a:moveTo>
                    <a:lnTo>
                      <a:pt x="347" y="949"/>
                    </a:lnTo>
                    <a:lnTo>
                      <a:pt x="347" y="944"/>
                    </a:lnTo>
                    <a:lnTo>
                      <a:pt x="370" y="944"/>
                    </a:lnTo>
                    <a:lnTo>
                      <a:pt x="370" y="949"/>
                    </a:lnTo>
                    <a:close/>
                    <a:moveTo>
                      <a:pt x="329" y="949"/>
                    </a:moveTo>
                    <a:lnTo>
                      <a:pt x="305" y="949"/>
                    </a:lnTo>
                    <a:lnTo>
                      <a:pt x="305" y="944"/>
                    </a:lnTo>
                    <a:lnTo>
                      <a:pt x="329" y="944"/>
                    </a:lnTo>
                    <a:lnTo>
                      <a:pt x="329" y="949"/>
                    </a:lnTo>
                    <a:close/>
                    <a:moveTo>
                      <a:pt x="287" y="949"/>
                    </a:moveTo>
                    <a:lnTo>
                      <a:pt x="263" y="949"/>
                    </a:lnTo>
                    <a:lnTo>
                      <a:pt x="263" y="944"/>
                    </a:lnTo>
                    <a:lnTo>
                      <a:pt x="287" y="944"/>
                    </a:lnTo>
                    <a:lnTo>
                      <a:pt x="287" y="949"/>
                    </a:lnTo>
                    <a:close/>
                    <a:moveTo>
                      <a:pt x="245" y="949"/>
                    </a:moveTo>
                    <a:lnTo>
                      <a:pt x="221" y="949"/>
                    </a:lnTo>
                    <a:lnTo>
                      <a:pt x="221" y="944"/>
                    </a:lnTo>
                    <a:lnTo>
                      <a:pt x="245" y="944"/>
                    </a:lnTo>
                    <a:lnTo>
                      <a:pt x="245" y="949"/>
                    </a:lnTo>
                    <a:close/>
                    <a:moveTo>
                      <a:pt x="204" y="949"/>
                    </a:moveTo>
                    <a:lnTo>
                      <a:pt x="180" y="949"/>
                    </a:lnTo>
                    <a:lnTo>
                      <a:pt x="180" y="944"/>
                    </a:lnTo>
                    <a:lnTo>
                      <a:pt x="204" y="944"/>
                    </a:lnTo>
                    <a:lnTo>
                      <a:pt x="204" y="949"/>
                    </a:lnTo>
                    <a:close/>
                    <a:moveTo>
                      <a:pt x="162" y="949"/>
                    </a:moveTo>
                    <a:lnTo>
                      <a:pt x="153" y="949"/>
                    </a:lnTo>
                    <a:lnTo>
                      <a:pt x="145" y="949"/>
                    </a:lnTo>
                    <a:lnTo>
                      <a:pt x="138" y="948"/>
                    </a:lnTo>
                    <a:lnTo>
                      <a:pt x="138" y="943"/>
                    </a:lnTo>
                    <a:lnTo>
                      <a:pt x="146" y="943"/>
                    </a:lnTo>
                    <a:lnTo>
                      <a:pt x="146" y="943"/>
                    </a:lnTo>
                    <a:lnTo>
                      <a:pt x="154" y="944"/>
                    </a:lnTo>
                    <a:lnTo>
                      <a:pt x="154" y="944"/>
                    </a:lnTo>
                    <a:lnTo>
                      <a:pt x="162" y="944"/>
                    </a:lnTo>
                    <a:lnTo>
                      <a:pt x="162" y="949"/>
                    </a:lnTo>
                    <a:close/>
                    <a:moveTo>
                      <a:pt x="120" y="945"/>
                    </a:moveTo>
                    <a:lnTo>
                      <a:pt x="114" y="943"/>
                    </a:lnTo>
                    <a:lnTo>
                      <a:pt x="106" y="941"/>
                    </a:lnTo>
                    <a:lnTo>
                      <a:pt x="99" y="938"/>
                    </a:lnTo>
                    <a:lnTo>
                      <a:pt x="97" y="937"/>
                    </a:lnTo>
                    <a:lnTo>
                      <a:pt x="99" y="933"/>
                    </a:lnTo>
                    <a:lnTo>
                      <a:pt x="101" y="933"/>
                    </a:lnTo>
                    <a:lnTo>
                      <a:pt x="101" y="933"/>
                    </a:lnTo>
                    <a:lnTo>
                      <a:pt x="108" y="936"/>
                    </a:lnTo>
                    <a:lnTo>
                      <a:pt x="108" y="936"/>
                    </a:lnTo>
                    <a:lnTo>
                      <a:pt x="115" y="938"/>
                    </a:lnTo>
                    <a:lnTo>
                      <a:pt x="115" y="938"/>
                    </a:lnTo>
                    <a:lnTo>
                      <a:pt x="121" y="939"/>
                    </a:lnTo>
                    <a:lnTo>
                      <a:pt x="120" y="945"/>
                    </a:lnTo>
                    <a:close/>
                    <a:moveTo>
                      <a:pt x="81" y="930"/>
                    </a:moveTo>
                    <a:lnTo>
                      <a:pt x="78" y="929"/>
                    </a:lnTo>
                    <a:lnTo>
                      <a:pt x="71" y="925"/>
                    </a:lnTo>
                    <a:lnTo>
                      <a:pt x="65" y="921"/>
                    </a:lnTo>
                    <a:lnTo>
                      <a:pt x="61" y="918"/>
                    </a:lnTo>
                    <a:lnTo>
                      <a:pt x="64" y="914"/>
                    </a:lnTo>
                    <a:lnTo>
                      <a:pt x="68" y="917"/>
                    </a:lnTo>
                    <a:lnTo>
                      <a:pt x="68" y="917"/>
                    </a:lnTo>
                    <a:lnTo>
                      <a:pt x="75" y="920"/>
                    </a:lnTo>
                    <a:lnTo>
                      <a:pt x="74" y="920"/>
                    </a:lnTo>
                    <a:lnTo>
                      <a:pt x="81" y="924"/>
                    </a:lnTo>
                    <a:lnTo>
                      <a:pt x="81" y="924"/>
                    </a:lnTo>
                    <a:lnTo>
                      <a:pt x="83" y="925"/>
                    </a:lnTo>
                    <a:lnTo>
                      <a:pt x="81" y="930"/>
                    </a:lnTo>
                    <a:close/>
                    <a:moveTo>
                      <a:pt x="47" y="907"/>
                    </a:moveTo>
                    <a:lnTo>
                      <a:pt x="37" y="897"/>
                    </a:lnTo>
                    <a:lnTo>
                      <a:pt x="32" y="892"/>
                    </a:lnTo>
                    <a:lnTo>
                      <a:pt x="31" y="891"/>
                    </a:lnTo>
                    <a:lnTo>
                      <a:pt x="36" y="888"/>
                    </a:lnTo>
                    <a:lnTo>
                      <a:pt x="37" y="888"/>
                    </a:lnTo>
                    <a:lnTo>
                      <a:pt x="37" y="888"/>
                    </a:lnTo>
                    <a:lnTo>
                      <a:pt x="41" y="894"/>
                    </a:lnTo>
                    <a:lnTo>
                      <a:pt x="41" y="893"/>
                    </a:lnTo>
                    <a:lnTo>
                      <a:pt x="51" y="903"/>
                    </a:lnTo>
                    <a:lnTo>
                      <a:pt x="47" y="907"/>
                    </a:lnTo>
                    <a:close/>
                    <a:moveTo>
                      <a:pt x="21" y="877"/>
                    </a:moveTo>
                    <a:lnTo>
                      <a:pt x="19" y="874"/>
                    </a:lnTo>
                    <a:lnTo>
                      <a:pt x="16" y="868"/>
                    </a:lnTo>
                    <a:lnTo>
                      <a:pt x="12" y="861"/>
                    </a:lnTo>
                    <a:lnTo>
                      <a:pt x="11" y="858"/>
                    </a:lnTo>
                    <a:lnTo>
                      <a:pt x="16" y="856"/>
                    </a:lnTo>
                    <a:lnTo>
                      <a:pt x="18" y="859"/>
                    </a:lnTo>
                    <a:lnTo>
                      <a:pt x="18" y="859"/>
                    </a:lnTo>
                    <a:lnTo>
                      <a:pt x="21" y="865"/>
                    </a:lnTo>
                    <a:lnTo>
                      <a:pt x="21" y="865"/>
                    </a:lnTo>
                    <a:lnTo>
                      <a:pt x="24" y="871"/>
                    </a:lnTo>
                    <a:lnTo>
                      <a:pt x="24" y="871"/>
                    </a:lnTo>
                    <a:lnTo>
                      <a:pt x="26" y="874"/>
                    </a:lnTo>
                    <a:lnTo>
                      <a:pt x="21" y="877"/>
                    </a:lnTo>
                    <a:close/>
                    <a:moveTo>
                      <a:pt x="5" y="842"/>
                    </a:moveTo>
                    <a:lnTo>
                      <a:pt x="5" y="841"/>
                    </a:lnTo>
                    <a:lnTo>
                      <a:pt x="3" y="834"/>
                    </a:lnTo>
                    <a:lnTo>
                      <a:pt x="1" y="827"/>
                    </a:lnTo>
                    <a:lnTo>
                      <a:pt x="1" y="821"/>
                    </a:lnTo>
                    <a:lnTo>
                      <a:pt x="6" y="820"/>
                    </a:lnTo>
                    <a:lnTo>
                      <a:pt x="7" y="826"/>
                    </a:lnTo>
                    <a:lnTo>
                      <a:pt x="7" y="826"/>
                    </a:lnTo>
                    <a:lnTo>
                      <a:pt x="9" y="833"/>
                    </a:lnTo>
                    <a:lnTo>
                      <a:pt x="9" y="833"/>
                    </a:lnTo>
                    <a:lnTo>
                      <a:pt x="10" y="840"/>
                    </a:lnTo>
                    <a:lnTo>
                      <a:pt x="10" y="840"/>
                    </a:lnTo>
                    <a:lnTo>
                      <a:pt x="11" y="841"/>
                    </a:lnTo>
                    <a:lnTo>
                      <a:pt x="5" y="842"/>
                    </a:lnTo>
                    <a:close/>
                  </a:path>
                </a:pathLst>
              </a:custGeom>
              <a:solidFill>
                <a:srgbClr val="AABC86"/>
              </a:solidFill>
              <a:ln w="0" cap="flat">
                <a:solidFill>
                  <a:srgbClr val="104886"/>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8">
                <a:extLst>
                  <a:ext uri="{FF2B5EF4-FFF2-40B4-BE49-F238E27FC236}">
                    <a16:creationId xmlns:a16="http://schemas.microsoft.com/office/drawing/2014/main" id="{A790B7DE-5E8F-4EB8-BFC3-30C99021BB30}"/>
                  </a:ext>
                </a:extLst>
              </p:cNvPr>
              <p:cNvSpPr>
                <a:spLocks/>
              </p:cNvSpPr>
              <p:nvPr/>
            </p:nvSpPr>
            <p:spPr bwMode="auto">
              <a:xfrm>
                <a:off x="1326860" y="1031081"/>
                <a:ext cx="6399213" cy="211138"/>
              </a:xfrm>
              <a:custGeom>
                <a:avLst/>
                <a:gdLst>
                  <a:gd name="T0" fmla="*/ 0 w 4031"/>
                  <a:gd name="T1" fmla="*/ 0 h 133"/>
                  <a:gd name="T2" fmla="*/ 3957 w 4031"/>
                  <a:gd name="T3" fmla="*/ 0 h 133"/>
                  <a:gd name="T4" fmla="*/ 4031 w 4031"/>
                  <a:gd name="T5" fmla="*/ 66 h 133"/>
                  <a:gd name="T6" fmla="*/ 3957 w 4031"/>
                  <a:gd name="T7" fmla="*/ 133 h 133"/>
                  <a:gd name="T8" fmla="*/ 0 w 4031"/>
                  <a:gd name="T9" fmla="*/ 133 h 133"/>
                  <a:gd name="T10" fmla="*/ 0 w 4031"/>
                  <a:gd name="T11" fmla="*/ 0 h 133"/>
                </a:gdLst>
                <a:ahLst/>
                <a:cxnLst>
                  <a:cxn ang="0">
                    <a:pos x="T0" y="T1"/>
                  </a:cxn>
                  <a:cxn ang="0">
                    <a:pos x="T2" y="T3"/>
                  </a:cxn>
                  <a:cxn ang="0">
                    <a:pos x="T4" y="T5"/>
                  </a:cxn>
                  <a:cxn ang="0">
                    <a:pos x="T6" y="T7"/>
                  </a:cxn>
                  <a:cxn ang="0">
                    <a:pos x="T8" y="T9"/>
                  </a:cxn>
                  <a:cxn ang="0">
                    <a:pos x="T10" y="T11"/>
                  </a:cxn>
                </a:cxnLst>
                <a:rect l="0" t="0" r="r" b="b"/>
                <a:pathLst>
                  <a:path w="4031" h="133">
                    <a:moveTo>
                      <a:pt x="0" y="0"/>
                    </a:moveTo>
                    <a:lnTo>
                      <a:pt x="3957" y="0"/>
                    </a:lnTo>
                    <a:lnTo>
                      <a:pt x="4031" y="66"/>
                    </a:lnTo>
                    <a:lnTo>
                      <a:pt x="3957" y="133"/>
                    </a:lnTo>
                    <a:lnTo>
                      <a:pt x="0" y="133"/>
                    </a:lnTo>
                    <a:lnTo>
                      <a:pt x="0" y="0"/>
                    </a:lnTo>
                    <a:close/>
                  </a:path>
                </a:pathLst>
              </a:custGeom>
              <a:solidFill>
                <a:srgbClr val="0D3A6D"/>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13" name="Rectangle 9">
                <a:extLst>
                  <a:ext uri="{FF2B5EF4-FFF2-40B4-BE49-F238E27FC236}">
                    <a16:creationId xmlns:a16="http://schemas.microsoft.com/office/drawing/2014/main" id="{9F44F391-7B59-4D11-92B8-52F53C6F4E7E}"/>
                  </a:ext>
                </a:extLst>
              </p:cNvPr>
              <p:cNvSpPr>
                <a:spLocks noChangeArrowheads="1"/>
              </p:cNvSpPr>
              <p:nvPr/>
            </p:nvSpPr>
            <p:spPr bwMode="auto">
              <a:xfrm>
                <a:off x="3656130" y="1064760"/>
                <a:ext cx="1683493" cy="12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1" i="0" u="none" strike="noStrike" cap="none" normalizeH="0" baseline="0" dirty="0">
                    <a:ln>
                      <a:noFill/>
                    </a:ln>
                    <a:solidFill>
                      <a:srgbClr val="FFFFFF"/>
                    </a:solidFill>
                    <a:effectLst/>
                    <a:latin typeface="Calibri" panose="020F0502020204030204" pitchFamily="34" charset="0"/>
                  </a:rPr>
                  <a:t>PLAN</a:t>
                </a:r>
                <a:r>
                  <a:rPr kumimoji="0" lang="es-ES" altLang="es-ES" sz="800" b="1" i="0" u="none" strike="noStrike" cap="none" normalizeH="0" baseline="0" dirty="0">
                    <a:ln>
                      <a:noFill/>
                    </a:ln>
                    <a:solidFill>
                      <a:srgbClr val="FFFFFF"/>
                    </a:solidFill>
                    <a:effectLst/>
                    <a:latin typeface="Calibri" panose="020F0502020204030204" pitchFamily="34" charset="0"/>
                  </a:rPr>
                  <a:t> DE TRANSFORMACIÓN </a:t>
                </a:r>
                <a:r>
                  <a:rPr kumimoji="0" lang="es-ES" altLang="es-ES" sz="1000" b="1" i="0" u="none" strike="noStrike" cap="none" normalizeH="0" baseline="0" dirty="0">
                    <a:ln>
                      <a:noFill/>
                    </a:ln>
                    <a:solidFill>
                      <a:srgbClr val="FFFFFF"/>
                    </a:solidFill>
                    <a:effectLst/>
                    <a:latin typeface="Calibri" panose="020F0502020204030204" pitchFamily="34" charset="0"/>
                  </a:rPr>
                  <a:t>DIGITAL</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4" name="Freeform 10">
                <a:extLst>
                  <a:ext uri="{FF2B5EF4-FFF2-40B4-BE49-F238E27FC236}">
                    <a16:creationId xmlns:a16="http://schemas.microsoft.com/office/drawing/2014/main" id="{B42CCA14-5977-4F36-B4C1-8501E0BB9592}"/>
                  </a:ext>
                </a:extLst>
              </p:cNvPr>
              <p:cNvSpPr>
                <a:spLocks/>
              </p:cNvSpPr>
              <p:nvPr/>
            </p:nvSpPr>
            <p:spPr bwMode="auto">
              <a:xfrm>
                <a:off x="1326860" y="1281906"/>
                <a:ext cx="1681163" cy="330200"/>
              </a:xfrm>
              <a:custGeom>
                <a:avLst/>
                <a:gdLst>
                  <a:gd name="T0" fmla="*/ 0 w 1059"/>
                  <a:gd name="T1" fmla="*/ 0 h 208"/>
                  <a:gd name="T2" fmla="*/ 942 w 1059"/>
                  <a:gd name="T3" fmla="*/ 0 h 208"/>
                  <a:gd name="T4" fmla="*/ 1059 w 1059"/>
                  <a:gd name="T5" fmla="*/ 104 h 208"/>
                  <a:gd name="T6" fmla="*/ 942 w 1059"/>
                  <a:gd name="T7" fmla="*/ 208 h 208"/>
                  <a:gd name="T8" fmla="*/ 0 w 1059"/>
                  <a:gd name="T9" fmla="*/ 208 h 208"/>
                  <a:gd name="T10" fmla="*/ 0 w 1059"/>
                  <a:gd name="T11" fmla="*/ 0 h 208"/>
                </a:gdLst>
                <a:ahLst/>
                <a:cxnLst>
                  <a:cxn ang="0">
                    <a:pos x="T0" y="T1"/>
                  </a:cxn>
                  <a:cxn ang="0">
                    <a:pos x="T2" y="T3"/>
                  </a:cxn>
                  <a:cxn ang="0">
                    <a:pos x="T4" y="T5"/>
                  </a:cxn>
                  <a:cxn ang="0">
                    <a:pos x="T6" y="T7"/>
                  </a:cxn>
                  <a:cxn ang="0">
                    <a:pos x="T8" y="T9"/>
                  </a:cxn>
                  <a:cxn ang="0">
                    <a:pos x="T10" y="T11"/>
                  </a:cxn>
                </a:cxnLst>
                <a:rect l="0" t="0" r="r" b="b"/>
                <a:pathLst>
                  <a:path w="1059" h="208">
                    <a:moveTo>
                      <a:pt x="0" y="0"/>
                    </a:moveTo>
                    <a:lnTo>
                      <a:pt x="942" y="0"/>
                    </a:lnTo>
                    <a:lnTo>
                      <a:pt x="1059" y="104"/>
                    </a:lnTo>
                    <a:lnTo>
                      <a:pt x="942" y="208"/>
                    </a:lnTo>
                    <a:lnTo>
                      <a:pt x="0" y="208"/>
                    </a:lnTo>
                    <a:lnTo>
                      <a:pt x="0" y="0"/>
                    </a:lnTo>
                    <a:close/>
                  </a:path>
                </a:pathLst>
              </a:custGeom>
              <a:solidFill>
                <a:srgbClr val="0D3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2">
                <a:extLst>
                  <a:ext uri="{FF2B5EF4-FFF2-40B4-BE49-F238E27FC236}">
                    <a16:creationId xmlns:a16="http://schemas.microsoft.com/office/drawing/2014/main" id="{C86C6C44-B96D-4C12-BD7B-412E7FEF44CF}"/>
                  </a:ext>
                </a:extLst>
              </p:cNvPr>
              <p:cNvSpPr>
                <a:spLocks/>
              </p:cNvSpPr>
              <p:nvPr/>
            </p:nvSpPr>
            <p:spPr bwMode="auto">
              <a:xfrm>
                <a:off x="2900072" y="1281906"/>
                <a:ext cx="1681163" cy="330200"/>
              </a:xfrm>
              <a:custGeom>
                <a:avLst/>
                <a:gdLst>
                  <a:gd name="T0" fmla="*/ 0 w 1059"/>
                  <a:gd name="T1" fmla="*/ 0 h 208"/>
                  <a:gd name="T2" fmla="*/ 942 w 1059"/>
                  <a:gd name="T3" fmla="*/ 0 h 208"/>
                  <a:gd name="T4" fmla="*/ 1059 w 1059"/>
                  <a:gd name="T5" fmla="*/ 104 h 208"/>
                  <a:gd name="T6" fmla="*/ 942 w 1059"/>
                  <a:gd name="T7" fmla="*/ 208 h 208"/>
                  <a:gd name="T8" fmla="*/ 0 w 1059"/>
                  <a:gd name="T9" fmla="*/ 208 h 208"/>
                  <a:gd name="T10" fmla="*/ 117 w 1059"/>
                  <a:gd name="T11" fmla="*/ 104 h 208"/>
                  <a:gd name="T12" fmla="*/ 0 w 1059"/>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059" h="208">
                    <a:moveTo>
                      <a:pt x="0" y="0"/>
                    </a:moveTo>
                    <a:lnTo>
                      <a:pt x="942" y="0"/>
                    </a:lnTo>
                    <a:lnTo>
                      <a:pt x="1059" y="104"/>
                    </a:lnTo>
                    <a:lnTo>
                      <a:pt x="942" y="208"/>
                    </a:lnTo>
                    <a:lnTo>
                      <a:pt x="0" y="208"/>
                    </a:lnTo>
                    <a:lnTo>
                      <a:pt x="117" y="104"/>
                    </a:lnTo>
                    <a:lnTo>
                      <a:pt x="0" y="0"/>
                    </a:lnTo>
                    <a:close/>
                  </a:path>
                </a:pathLst>
              </a:custGeom>
              <a:solidFill>
                <a:srgbClr val="104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Rectangle 13">
                <a:extLst>
                  <a:ext uri="{FF2B5EF4-FFF2-40B4-BE49-F238E27FC236}">
                    <a16:creationId xmlns:a16="http://schemas.microsoft.com/office/drawing/2014/main" id="{1B89068A-C2F2-4518-8E6A-B97B7F0B2E93}"/>
                  </a:ext>
                </a:extLst>
              </p:cNvPr>
              <p:cNvSpPr>
                <a:spLocks noChangeArrowheads="1"/>
              </p:cNvSpPr>
              <p:nvPr/>
            </p:nvSpPr>
            <p:spPr bwMode="auto">
              <a:xfrm>
                <a:off x="3204872" y="1329531"/>
                <a:ext cx="1063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buClrTx/>
                </a:pPr>
                <a:r>
                  <a:rPr lang="es-ES" altLang="es-ES" sz="800" b="1">
                    <a:solidFill>
                      <a:srgbClr val="FFFFFF"/>
                    </a:solidFill>
                    <a:latin typeface="Calibri" panose="020F0502020204030204" pitchFamily="34" charset="0"/>
                  </a:rPr>
                  <a:t>Transformando la </a:t>
                </a:r>
                <a:endParaRPr kumimoji="0" lang="es-ES" altLang="es-ES" sz="800" b="1" i="0" u="none" strike="noStrike" cap="none" normalizeH="0" baseline="0">
                  <a:ln>
                    <a:noFill/>
                  </a:ln>
                  <a:solidFill>
                    <a:srgbClr val="FFFFFF"/>
                  </a:solidFill>
                  <a:effectLst/>
                  <a:latin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800" b="1">
                    <a:solidFill>
                      <a:srgbClr val="FFFFFF"/>
                    </a:solidFill>
                    <a:latin typeface="Calibri" panose="020F0502020204030204" pitchFamily="34" charset="0"/>
                  </a:rPr>
                  <a:t>  EXPERIENCIA de cliente</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19" name="Freeform 15">
                <a:extLst>
                  <a:ext uri="{FF2B5EF4-FFF2-40B4-BE49-F238E27FC236}">
                    <a16:creationId xmlns:a16="http://schemas.microsoft.com/office/drawing/2014/main" id="{0BCC6B67-FD5D-4411-9164-E16DC014BFA6}"/>
                  </a:ext>
                </a:extLst>
              </p:cNvPr>
              <p:cNvSpPr>
                <a:spLocks/>
              </p:cNvSpPr>
              <p:nvPr/>
            </p:nvSpPr>
            <p:spPr bwMode="auto">
              <a:xfrm>
                <a:off x="4471697" y="1281906"/>
                <a:ext cx="1682750" cy="330200"/>
              </a:xfrm>
              <a:custGeom>
                <a:avLst/>
                <a:gdLst>
                  <a:gd name="T0" fmla="*/ 0 w 1060"/>
                  <a:gd name="T1" fmla="*/ 0 h 208"/>
                  <a:gd name="T2" fmla="*/ 942 w 1060"/>
                  <a:gd name="T3" fmla="*/ 0 h 208"/>
                  <a:gd name="T4" fmla="*/ 1060 w 1060"/>
                  <a:gd name="T5" fmla="*/ 104 h 208"/>
                  <a:gd name="T6" fmla="*/ 942 w 1060"/>
                  <a:gd name="T7" fmla="*/ 208 h 208"/>
                  <a:gd name="T8" fmla="*/ 0 w 1060"/>
                  <a:gd name="T9" fmla="*/ 208 h 208"/>
                  <a:gd name="T10" fmla="*/ 117 w 1060"/>
                  <a:gd name="T11" fmla="*/ 104 h 208"/>
                  <a:gd name="T12" fmla="*/ 0 w 1060"/>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060" h="208">
                    <a:moveTo>
                      <a:pt x="0" y="0"/>
                    </a:moveTo>
                    <a:lnTo>
                      <a:pt x="942" y="0"/>
                    </a:lnTo>
                    <a:lnTo>
                      <a:pt x="1060" y="104"/>
                    </a:lnTo>
                    <a:lnTo>
                      <a:pt x="942" y="208"/>
                    </a:lnTo>
                    <a:lnTo>
                      <a:pt x="0" y="208"/>
                    </a:lnTo>
                    <a:lnTo>
                      <a:pt x="117" y="104"/>
                    </a:lnTo>
                    <a:lnTo>
                      <a:pt x="0" y="0"/>
                    </a:lnTo>
                    <a:close/>
                  </a:path>
                </a:pathLst>
              </a:custGeom>
              <a:solidFill>
                <a:srgbClr val="155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8">
                <a:extLst>
                  <a:ext uri="{FF2B5EF4-FFF2-40B4-BE49-F238E27FC236}">
                    <a16:creationId xmlns:a16="http://schemas.microsoft.com/office/drawing/2014/main" id="{9A5984EC-5294-412C-86E5-2C77E2BEFAD2}"/>
                  </a:ext>
                </a:extLst>
              </p:cNvPr>
              <p:cNvSpPr>
                <a:spLocks/>
              </p:cNvSpPr>
              <p:nvPr/>
            </p:nvSpPr>
            <p:spPr bwMode="auto">
              <a:xfrm>
                <a:off x="6044910" y="1281906"/>
                <a:ext cx="1681163" cy="330200"/>
              </a:xfrm>
              <a:custGeom>
                <a:avLst/>
                <a:gdLst>
                  <a:gd name="T0" fmla="*/ 0 w 1059"/>
                  <a:gd name="T1" fmla="*/ 0 h 208"/>
                  <a:gd name="T2" fmla="*/ 942 w 1059"/>
                  <a:gd name="T3" fmla="*/ 0 h 208"/>
                  <a:gd name="T4" fmla="*/ 1059 w 1059"/>
                  <a:gd name="T5" fmla="*/ 104 h 208"/>
                  <a:gd name="T6" fmla="*/ 942 w 1059"/>
                  <a:gd name="T7" fmla="*/ 208 h 208"/>
                  <a:gd name="T8" fmla="*/ 0 w 1059"/>
                  <a:gd name="T9" fmla="*/ 208 h 208"/>
                  <a:gd name="T10" fmla="*/ 117 w 1059"/>
                  <a:gd name="T11" fmla="*/ 104 h 208"/>
                  <a:gd name="T12" fmla="*/ 0 w 1059"/>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059" h="208">
                    <a:moveTo>
                      <a:pt x="0" y="0"/>
                    </a:moveTo>
                    <a:lnTo>
                      <a:pt x="942" y="0"/>
                    </a:lnTo>
                    <a:lnTo>
                      <a:pt x="1059" y="104"/>
                    </a:lnTo>
                    <a:lnTo>
                      <a:pt x="942" y="208"/>
                    </a:lnTo>
                    <a:lnTo>
                      <a:pt x="0" y="208"/>
                    </a:lnTo>
                    <a:lnTo>
                      <a:pt x="117" y="104"/>
                    </a:lnTo>
                    <a:lnTo>
                      <a:pt x="0" y="0"/>
                    </a:lnTo>
                    <a:close/>
                  </a:path>
                </a:pathLst>
              </a:custGeom>
              <a:solidFill>
                <a:srgbClr val="509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6" name="Rectangle 22">
                <a:extLst>
                  <a:ext uri="{FF2B5EF4-FFF2-40B4-BE49-F238E27FC236}">
                    <a16:creationId xmlns:a16="http://schemas.microsoft.com/office/drawing/2014/main" id="{DE5D458E-5E13-4020-8DF6-5637A98AA60F}"/>
                  </a:ext>
                </a:extLst>
              </p:cNvPr>
              <p:cNvSpPr>
                <a:spLocks noChangeArrowheads="1"/>
              </p:cNvSpPr>
              <p:nvPr/>
            </p:nvSpPr>
            <p:spPr bwMode="auto">
              <a:xfrm>
                <a:off x="1161760" y="2926556"/>
                <a:ext cx="50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1" i="0" u="none" strike="noStrike" cap="none" normalizeH="0" baseline="0">
                    <a:ln>
                      <a:noFill/>
                    </a:ln>
                    <a:solidFill>
                      <a:srgbClr val="FFFFFF"/>
                    </a:solidFill>
                    <a:effectLst/>
                    <a:latin typeface="Calibri" panose="020F0502020204030204" pitchFamily="34" charset="0"/>
                  </a:rPr>
                  <a:t>Asesoramiento individual</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27" name="Freeform 23">
                <a:extLst>
                  <a:ext uri="{FF2B5EF4-FFF2-40B4-BE49-F238E27FC236}">
                    <a16:creationId xmlns:a16="http://schemas.microsoft.com/office/drawing/2014/main" id="{F5FC475F-BE39-4EC1-8AF2-6CA8591D7730}"/>
                  </a:ext>
                </a:extLst>
              </p:cNvPr>
              <p:cNvSpPr>
                <a:spLocks/>
              </p:cNvSpPr>
              <p:nvPr/>
            </p:nvSpPr>
            <p:spPr bwMode="auto">
              <a:xfrm>
                <a:off x="1396710" y="1816013"/>
                <a:ext cx="1374775" cy="328613"/>
              </a:xfrm>
              <a:custGeom>
                <a:avLst/>
                <a:gdLst>
                  <a:gd name="T0" fmla="*/ 0 w 866"/>
                  <a:gd name="T1" fmla="*/ 0 h 207"/>
                  <a:gd name="T2" fmla="*/ 749 w 866"/>
                  <a:gd name="T3" fmla="*/ 0 h 207"/>
                  <a:gd name="T4" fmla="*/ 866 w 866"/>
                  <a:gd name="T5" fmla="*/ 103 h 207"/>
                  <a:gd name="T6" fmla="*/ 749 w 866"/>
                  <a:gd name="T7" fmla="*/ 207 h 207"/>
                  <a:gd name="T8" fmla="*/ 0 w 866"/>
                  <a:gd name="T9" fmla="*/ 207 h 207"/>
                  <a:gd name="T10" fmla="*/ 0 w 866"/>
                  <a:gd name="T11" fmla="*/ 0 h 207"/>
                </a:gdLst>
                <a:ahLst/>
                <a:cxnLst>
                  <a:cxn ang="0">
                    <a:pos x="T0" y="T1"/>
                  </a:cxn>
                  <a:cxn ang="0">
                    <a:pos x="T2" y="T3"/>
                  </a:cxn>
                  <a:cxn ang="0">
                    <a:pos x="T4" y="T5"/>
                  </a:cxn>
                  <a:cxn ang="0">
                    <a:pos x="T6" y="T7"/>
                  </a:cxn>
                  <a:cxn ang="0">
                    <a:pos x="T8" y="T9"/>
                  </a:cxn>
                  <a:cxn ang="0">
                    <a:pos x="T10" y="T11"/>
                  </a:cxn>
                </a:cxnLst>
                <a:rect l="0" t="0" r="r" b="b"/>
                <a:pathLst>
                  <a:path w="866" h="207">
                    <a:moveTo>
                      <a:pt x="0" y="0"/>
                    </a:moveTo>
                    <a:lnTo>
                      <a:pt x="749" y="0"/>
                    </a:lnTo>
                    <a:lnTo>
                      <a:pt x="866" y="103"/>
                    </a:lnTo>
                    <a:lnTo>
                      <a:pt x="749" y="207"/>
                    </a:lnTo>
                    <a:lnTo>
                      <a:pt x="0" y="207"/>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sp>
            <p:nvSpPr>
              <p:cNvPr id="29" name="Freeform 25">
                <a:extLst>
                  <a:ext uri="{FF2B5EF4-FFF2-40B4-BE49-F238E27FC236}">
                    <a16:creationId xmlns:a16="http://schemas.microsoft.com/office/drawing/2014/main" id="{36799F28-BB5B-4466-A0B3-B3178C1ED4F2}"/>
                  </a:ext>
                </a:extLst>
              </p:cNvPr>
              <p:cNvSpPr>
                <a:spLocks/>
              </p:cNvSpPr>
              <p:nvPr/>
            </p:nvSpPr>
            <p:spPr bwMode="auto">
              <a:xfrm>
                <a:off x="1396710" y="2208126"/>
                <a:ext cx="1374775" cy="331788"/>
              </a:xfrm>
              <a:custGeom>
                <a:avLst/>
                <a:gdLst>
                  <a:gd name="T0" fmla="*/ 0 w 866"/>
                  <a:gd name="T1" fmla="*/ 0 h 209"/>
                  <a:gd name="T2" fmla="*/ 749 w 866"/>
                  <a:gd name="T3" fmla="*/ 0 h 209"/>
                  <a:gd name="T4" fmla="*/ 866 w 866"/>
                  <a:gd name="T5" fmla="*/ 104 h 209"/>
                  <a:gd name="T6" fmla="*/ 749 w 866"/>
                  <a:gd name="T7" fmla="*/ 209 h 209"/>
                  <a:gd name="T8" fmla="*/ 0 w 866"/>
                  <a:gd name="T9" fmla="*/ 209 h 209"/>
                  <a:gd name="T10" fmla="*/ 0 w 866"/>
                  <a:gd name="T11" fmla="*/ 0 h 209"/>
                </a:gdLst>
                <a:ahLst/>
                <a:cxnLst>
                  <a:cxn ang="0">
                    <a:pos x="T0" y="T1"/>
                  </a:cxn>
                  <a:cxn ang="0">
                    <a:pos x="T2" y="T3"/>
                  </a:cxn>
                  <a:cxn ang="0">
                    <a:pos x="T4" y="T5"/>
                  </a:cxn>
                  <a:cxn ang="0">
                    <a:pos x="T6" y="T7"/>
                  </a:cxn>
                  <a:cxn ang="0">
                    <a:pos x="T8" y="T9"/>
                  </a:cxn>
                  <a:cxn ang="0">
                    <a:pos x="T10" y="T11"/>
                  </a:cxn>
                </a:cxnLst>
                <a:rect l="0" t="0" r="r" b="b"/>
                <a:pathLst>
                  <a:path w="866" h="209">
                    <a:moveTo>
                      <a:pt x="0" y="0"/>
                    </a:moveTo>
                    <a:lnTo>
                      <a:pt x="749" y="0"/>
                    </a:lnTo>
                    <a:lnTo>
                      <a:pt x="866" y="104"/>
                    </a:lnTo>
                    <a:lnTo>
                      <a:pt x="749" y="209"/>
                    </a:lnTo>
                    <a:lnTo>
                      <a:pt x="0" y="209"/>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Rectangle 26">
                <a:extLst>
                  <a:ext uri="{FF2B5EF4-FFF2-40B4-BE49-F238E27FC236}">
                    <a16:creationId xmlns:a16="http://schemas.microsoft.com/office/drawing/2014/main" id="{AB5025CC-61CD-4F9C-8931-2323366916E9}"/>
                  </a:ext>
                </a:extLst>
              </p:cNvPr>
              <p:cNvSpPr>
                <a:spLocks noChangeArrowheads="1"/>
              </p:cNvSpPr>
              <p:nvPr/>
            </p:nvSpPr>
            <p:spPr bwMode="auto">
              <a:xfrm>
                <a:off x="1715797" y="2312901"/>
                <a:ext cx="663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000000"/>
                    </a:solidFill>
                    <a:effectLst/>
                    <a:latin typeface="Calibri" panose="020F0502020204030204" pitchFamily="34" charset="0"/>
                  </a:rPr>
                  <a:t>Análisis externo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2" name="Freeform 28">
                <a:extLst>
                  <a:ext uri="{FF2B5EF4-FFF2-40B4-BE49-F238E27FC236}">
                    <a16:creationId xmlns:a16="http://schemas.microsoft.com/office/drawing/2014/main" id="{789C84E7-30B2-4DD5-A3BE-229180BFCF1E}"/>
                  </a:ext>
                </a:extLst>
              </p:cNvPr>
              <p:cNvSpPr>
                <a:spLocks/>
              </p:cNvSpPr>
              <p:nvPr/>
            </p:nvSpPr>
            <p:spPr bwMode="auto">
              <a:xfrm>
                <a:off x="3042947" y="1848475"/>
                <a:ext cx="1374775" cy="328613"/>
              </a:xfrm>
              <a:custGeom>
                <a:avLst/>
                <a:gdLst>
                  <a:gd name="T0" fmla="*/ 0 w 866"/>
                  <a:gd name="T1" fmla="*/ 0 h 207"/>
                  <a:gd name="T2" fmla="*/ 749 w 866"/>
                  <a:gd name="T3" fmla="*/ 0 h 207"/>
                  <a:gd name="T4" fmla="*/ 866 w 866"/>
                  <a:gd name="T5" fmla="*/ 103 h 207"/>
                  <a:gd name="T6" fmla="*/ 749 w 866"/>
                  <a:gd name="T7" fmla="*/ 207 h 207"/>
                  <a:gd name="T8" fmla="*/ 0 w 866"/>
                  <a:gd name="T9" fmla="*/ 207 h 207"/>
                  <a:gd name="T10" fmla="*/ 0 w 866"/>
                  <a:gd name="T11" fmla="*/ 0 h 207"/>
                </a:gdLst>
                <a:ahLst/>
                <a:cxnLst>
                  <a:cxn ang="0">
                    <a:pos x="T0" y="T1"/>
                  </a:cxn>
                  <a:cxn ang="0">
                    <a:pos x="T2" y="T3"/>
                  </a:cxn>
                  <a:cxn ang="0">
                    <a:pos x="T4" y="T5"/>
                  </a:cxn>
                  <a:cxn ang="0">
                    <a:pos x="T6" y="T7"/>
                  </a:cxn>
                  <a:cxn ang="0">
                    <a:pos x="T8" y="T9"/>
                  </a:cxn>
                  <a:cxn ang="0">
                    <a:pos x="T10" y="T11"/>
                  </a:cxn>
                </a:cxnLst>
                <a:rect l="0" t="0" r="r" b="b"/>
                <a:pathLst>
                  <a:path w="866" h="207">
                    <a:moveTo>
                      <a:pt x="0" y="0"/>
                    </a:moveTo>
                    <a:lnTo>
                      <a:pt x="749" y="0"/>
                    </a:lnTo>
                    <a:lnTo>
                      <a:pt x="866" y="103"/>
                    </a:lnTo>
                    <a:lnTo>
                      <a:pt x="749" y="207"/>
                    </a:lnTo>
                    <a:lnTo>
                      <a:pt x="0" y="207"/>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Rectangle 29">
                <a:extLst>
                  <a:ext uri="{FF2B5EF4-FFF2-40B4-BE49-F238E27FC236}">
                    <a16:creationId xmlns:a16="http://schemas.microsoft.com/office/drawing/2014/main" id="{88C42B03-E674-4858-884D-70AAA70A6231}"/>
                  </a:ext>
                </a:extLst>
              </p:cNvPr>
              <p:cNvSpPr>
                <a:spLocks noChangeArrowheads="1"/>
              </p:cNvSpPr>
              <p:nvPr/>
            </p:nvSpPr>
            <p:spPr bwMode="auto">
              <a:xfrm>
                <a:off x="3279485" y="1953250"/>
                <a:ext cx="67646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000000"/>
                    </a:solidFill>
                    <a:effectLst/>
                    <a:latin typeface="Calibri" panose="020F0502020204030204" pitchFamily="34" charset="0"/>
                  </a:rPr>
                  <a:t>Perfil del cliente</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4" name="Freeform 30">
                <a:extLst>
                  <a:ext uri="{FF2B5EF4-FFF2-40B4-BE49-F238E27FC236}">
                    <a16:creationId xmlns:a16="http://schemas.microsoft.com/office/drawing/2014/main" id="{B10951AF-F1FE-44FB-84F3-D2E15AC7EDF4}"/>
                  </a:ext>
                </a:extLst>
              </p:cNvPr>
              <p:cNvSpPr>
                <a:spLocks/>
              </p:cNvSpPr>
              <p:nvPr/>
            </p:nvSpPr>
            <p:spPr bwMode="auto">
              <a:xfrm>
                <a:off x="3042947" y="2229629"/>
                <a:ext cx="1374775" cy="331788"/>
              </a:xfrm>
              <a:custGeom>
                <a:avLst/>
                <a:gdLst>
                  <a:gd name="T0" fmla="*/ 0 w 866"/>
                  <a:gd name="T1" fmla="*/ 0 h 209"/>
                  <a:gd name="T2" fmla="*/ 749 w 866"/>
                  <a:gd name="T3" fmla="*/ 0 h 209"/>
                  <a:gd name="T4" fmla="*/ 866 w 866"/>
                  <a:gd name="T5" fmla="*/ 104 h 209"/>
                  <a:gd name="T6" fmla="*/ 749 w 866"/>
                  <a:gd name="T7" fmla="*/ 209 h 209"/>
                  <a:gd name="T8" fmla="*/ 0 w 866"/>
                  <a:gd name="T9" fmla="*/ 209 h 209"/>
                  <a:gd name="T10" fmla="*/ 0 w 866"/>
                  <a:gd name="T11" fmla="*/ 0 h 209"/>
                </a:gdLst>
                <a:ahLst/>
                <a:cxnLst>
                  <a:cxn ang="0">
                    <a:pos x="T0" y="T1"/>
                  </a:cxn>
                  <a:cxn ang="0">
                    <a:pos x="T2" y="T3"/>
                  </a:cxn>
                  <a:cxn ang="0">
                    <a:pos x="T4" y="T5"/>
                  </a:cxn>
                  <a:cxn ang="0">
                    <a:pos x="T6" y="T7"/>
                  </a:cxn>
                  <a:cxn ang="0">
                    <a:pos x="T8" y="T9"/>
                  </a:cxn>
                  <a:cxn ang="0">
                    <a:pos x="T10" y="T11"/>
                  </a:cxn>
                </a:cxnLst>
                <a:rect l="0" t="0" r="r" b="b"/>
                <a:pathLst>
                  <a:path w="866" h="209">
                    <a:moveTo>
                      <a:pt x="0" y="0"/>
                    </a:moveTo>
                    <a:lnTo>
                      <a:pt x="749" y="0"/>
                    </a:lnTo>
                    <a:lnTo>
                      <a:pt x="866" y="104"/>
                    </a:lnTo>
                    <a:lnTo>
                      <a:pt x="749" y="209"/>
                    </a:lnTo>
                    <a:lnTo>
                      <a:pt x="0" y="209"/>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Rectangle 31">
                <a:extLst>
                  <a:ext uri="{FF2B5EF4-FFF2-40B4-BE49-F238E27FC236}">
                    <a16:creationId xmlns:a16="http://schemas.microsoft.com/office/drawing/2014/main" id="{3F2A8256-C757-447B-80DC-6246417EFE4C}"/>
                  </a:ext>
                </a:extLst>
              </p:cNvPr>
              <p:cNvSpPr>
                <a:spLocks noChangeArrowheads="1"/>
              </p:cNvSpPr>
              <p:nvPr/>
            </p:nvSpPr>
            <p:spPr bwMode="auto">
              <a:xfrm>
                <a:off x="3080678" y="2322849"/>
                <a:ext cx="156845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000000"/>
                    </a:solidFill>
                    <a:effectLst/>
                    <a:latin typeface="Calibri" panose="020F0502020204030204" pitchFamily="34" charset="0"/>
                  </a:rPr>
                  <a:t>Lienzo de </a:t>
                </a:r>
                <a:r>
                  <a:rPr lang="es-ES" altLang="es-ES" sz="800" dirty="0">
                    <a:solidFill>
                      <a:srgbClr val="000000"/>
                    </a:solidFill>
                    <a:latin typeface="Calibri" panose="020F0502020204030204" pitchFamily="34" charset="0"/>
                  </a:rPr>
                  <a:t>m</a:t>
                </a:r>
                <a:r>
                  <a:rPr kumimoji="0" lang="es-ES" altLang="es-ES" sz="800" b="0" i="0" u="none" strike="noStrike" cap="none" normalizeH="0" baseline="0" dirty="0">
                    <a:ln>
                      <a:noFill/>
                    </a:ln>
                    <a:solidFill>
                      <a:srgbClr val="000000"/>
                    </a:solidFill>
                    <a:effectLst/>
                    <a:latin typeface="Calibri" panose="020F0502020204030204" pitchFamily="34" charset="0"/>
                  </a:rPr>
                  <a:t>odelo </a:t>
                </a:r>
                <a:r>
                  <a:rPr lang="es-ES" altLang="es-ES" sz="800" dirty="0">
                    <a:solidFill>
                      <a:srgbClr val="000000"/>
                    </a:solidFill>
                    <a:latin typeface="Calibri" panose="020F0502020204030204" pitchFamily="34" charset="0"/>
                  </a:rPr>
                  <a:t>de negocio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6" name="Rectangle 32">
                <a:extLst>
                  <a:ext uri="{FF2B5EF4-FFF2-40B4-BE49-F238E27FC236}">
                    <a16:creationId xmlns:a16="http://schemas.microsoft.com/office/drawing/2014/main" id="{1E206314-6F31-4F07-B369-5C03D04C4041}"/>
                  </a:ext>
                </a:extLst>
              </p:cNvPr>
              <p:cNvSpPr>
                <a:spLocks noChangeArrowheads="1"/>
              </p:cNvSpPr>
              <p:nvPr/>
            </p:nvSpPr>
            <p:spPr bwMode="auto">
              <a:xfrm>
                <a:off x="3403310" y="2285206"/>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37" name="Freeform 33">
                <a:extLst>
                  <a:ext uri="{FF2B5EF4-FFF2-40B4-BE49-F238E27FC236}">
                    <a16:creationId xmlns:a16="http://schemas.microsoft.com/office/drawing/2014/main" id="{76E50300-F3DE-419F-BE6A-10794F74FCE7}"/>
                  </a:ext>
                </a:extLst>
              </p:cNvPr>
              <p:cNvSpPr>
                <a:spLocks/>
              </p:cNvSpPr>
              <p:nvPr/>
            </p:nvSpPr>
            <p:spPr bwMode="auto">
              <a:xfrm>
                <a:off x="6243347" y="2121946"/>
                <a:ext cx="1374775" cy="328613"/>
              </a:xfrm>
              <a:custGeom>
                <a:avLst/>
                <a:gdLst>
                  <a:gd name="T0" fmla="*/ 0 w 866"/>
                  <a:gd name="T1" fmla="*/ 0 h 207"/>
                  <a:gd name="T2" fmla="*/ 750 w 866"/>
                  <a:gd name="T3" fmla="*/ 0 h 207"/>
                  <a:gd name="T4" fmla="*/ 866 w 866"/>
                  <a:gd name="T5" fmla="*/ 103 h 207"/>
                  <a:gd name="T6" fmla="*/ 750 w 866"/>
                  <a:gd name="T7" fmla="*/ 207 h 207"/>
                  <a:gd name="T8" fmla="*/ 0 w 866"/>
                  <a:gd name="T9" fmla="*/ 207 h 207"/>
                  <a:gd name="T10" fmla="*/ 0 w 866"/>
                  <a:gd name="T11" fmla="*/ 0 h 207"/>
                </a:gdLst>
                <a:ahLst/>
                <a:cxnLst>
                  <a:cxn ang="0">
                    <a:pos x="T0" y="T1"/>
                  </a:cxn>
                  <a:cxn ang="0">
                    <a:pos x="T2" y="T3"/>
                  </a:cxn>
                  <a:cxn ang="0">
                    <a:pos x="T4" y="T5"/>
                  </a:cxn>
                  <a:cxn ang="0">
                    <a:pos x="T6" y="T7"/>
                  </a:cxn>
                  <a:cxn ang="0">
                    <a:pos x="T8" y="T9"/>
                  </a:cxn>
                  <a:cxn ang="0">
                    <a:pos x="T10" y="T11"/>
                  </a:cxn>
                </a:cxnLst>
                <a:rect l="0" t="0" r="r" b="b"/>
                <a:pathLst>
                  <a:path w="866" h="207">
                    <a:moveTo>
                      <a:pt x="0" y="0"/>
                    </a:moveTo>
                    <a:lnTo>
                      <a:pt x="750" y="0"/>
                    </a:lnTo>
                    <a:lnTo>
                      <a:pt x="866" y="103"/>
                    </a:lnTo>
                    <a:lnTo>
                      <a:pt x="750" y="207"/>
                    </a:lnTo>
                    <a:lnTo>
                      <a:pt x="0" y="207"/>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36">
                <a:extLst>
                  <a:ext uri="{FF2B5EF4-FFF2-40B4-BE49-F238E27FC236}">
                    <a16:creationId xmlns:a16="http://schemas.microsoft.com/office/drawing/2014/main" id="{667B8D37-6176-4D11-9D7A-E1E0E1D63DF4}"/>
                  </a:ext>
                </a:extLst>
              </p:cNvPr>
              <p:cNvSpPr>
                <a:spLocks/>
              </p:cNvSpPr>
              <p:nvPr/>
            </p:nvSpPr>
            <p:spPr bwMode="auto">
              <a:xfrm>
                <a:off x="6243347" y="2496194"/>
                <a:ext cx="1374775" cy="331788"/>
              </a:xfrm>
              <a:custGeom>
                <a:avLst/>
                <a:gdLst>
                  <a:gd name="T0" fmla="*/ 0 w 866"/>
                  <a:gd name="T1" fmla="*/ 0 h 209"/>
                  <a:gd name="T2" fmla="*/ 749 w 866"/>
                  <a:gd name="T3" fmla="*/ 0 h 209"/>
                  <a:gd name="T4" fmla="*/ 866 w 866"/>
                  <a:gd name="T5" fmla="*/ 104 h 209"/>
                  <a:gd name="T6" fmla="*/ 749 w 866"/>
                  <a:gd name="T7" fmla="*/ 209 h 209"/>
                  <a:gd name="T8" fmla="*/ 0 w 866"/>
                  <a:gd name="T9" fmla="*/ 209 h 209"/>
                  <a:gd name="T10" fmla="*/ 0 w 866"/>
                  <a:gd name="T11" fmla="*/ 0 h 209"/>
                </a:gdLst>
                <a:ahLst/>
                <a:cxnLst>
                  <a:cxn ang="0">
                    <a:pos x="T0" y="T1"/>
                  </a:cxn>
                  <a:cxn ang="0">
                    <a:pos x="T2" y="T3"/>
                  </a:cxn>
                  <a:cxn ang="0">
                    <a:pos x="T4" y="T5"/>
                  </a:cxn>
                  <a:cxn ang="0">
                    <a:pos x="T6" y="T7"/>
                  </a:cxn>
                  <a:cxn ang="0">
                    <a:pos x="T8" y="T9"/>
                  </a:cxn>
                  <a:cxn ang="0">
                    <a:pos x="T10" y="T11"/>
                  </a:cxn>
                </a:cxnLst>
                <a:rect l="0" t="0" r="r" b="b"/>
                <a:pathLst>
                  <a:path w="866" h="209">
                    <a:moveTo>
                      <a:pt x="0" y="0"/>
                    </a:moveTo>
                    <a:lnTo>
                      <a:pt x="749" y="0"/>
                    </a:lnTo>
                    <a:lnTo>
                      <a:pt x="866" y="104"/>
                    </a:lnTo>
                    <a:lnTo>
                      <a:pt x="749" y="209"/>
                    </a:lnTo>
                    <a:lnTo>
                      <a:pt x="0" y="209"/>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39">
                <a:extLst>
                  <a:ext uri="{FF2B5EF4-FFF2-40B4-BE49-F238E27FC236}">
                    <a16:creationId xmlns:a16="http://schemas.microsoft.com/office/drawing/2014/main" id="{B147F7EF-0EDD-4239-A36D-59718BE5522D}"/>
                  </a:ext>
                </a:extLst>
              </p:cNvPr>
              <p:cNvSpPr>
                <a:spLocks noEditPoints="1"/>
              </p:cNvSpPr>
              <p:nvPr/>
            </p:nvSpPr>
            <p:spPr bwMode="auto">
              <a:xfrm>
                <a:off x="2934997" y="1647031"/>
                <a:ext cx="1525588" cy="1506538"/>
              </a:xfrm>
              <a:custGeom>
                <a:avLst/>
                <a:gdLst>
                  <a:gd name="T0" fmla="*/ 0 w 961"/>
                  <a:gd name="T1" fmla="*/ 731 h 949"/>
                  <a:gd name="T2" fmla="*/ 0 w 961"/>
                  <a:gd name="T3" fmla="*/ 635 h 949"/>
                  <a:gd name="T4" fmla="*/ 6 w 961"/>
                  <a:gd name="T5" fmla="*/ 561 h 949"/>
                  <a:gd name="T6" fmla="*/ 6 w 961"/>
                  <a:gd name="T7" fmla="*/ 508 h 949"/>
                  <a:gd name="T8" fmla="*/ 0 w 961"/>
                  <a:gd name="T9" fmla="*/ 433 h 949"/>
                  <a:gd name="T10" fmla="*/ 0 w 961"/>
                  <a:gd name="T11" fmla="*/ 322 h 949"/>
                  <a:gd name="T12" fmla="*/ 0 w 961"/>
                  <a:gd name="T13" fmla="*/ 226 h 949"/>
                  <a:gd name="T14" fmla="*/ 6 w 961"/>
                  <a:gd name="T15" fmla="*/ 152 h 949"/>
                  <a:gd name="T16" fmla="*/ 7 w 961"/>
                  <a:gd name="T17" fmla="*/ 124 h 949"/>
                  <a:gd name="T18" fmla="*/ 23 w 961"/>
                  <a:gd name="T19" fmla="*/ 81 h 949"/>
                  <a:gd name="T20" fmla="*/ 32 w 961"/>
                  <a:gd name="T21" fmla="*/ 58 h 949"/>
                  <a:gd name="T22" fmla="*/ 27 w 961"/>
                  <a:gd name="T23" fmla="*/ 65 h 949"/>
                  <a:gd name="T24" fmla="*/ 63 w 961"/>
                  <a:gd name="T25" fmla="*/ 37 h 949"/>
                  <a:gd name="T26" fmla="*/ 108 w 961"/>
                  <a:gd name="T27" fmla="*/ 14 h 949"/>
                  <a:gd name="T28" fmla="*/ 154 w 961"/>
                  <a:gd name="T29" fmla="*/ 0 h 949"/>
                  <a:gd name="T30" fmla="*/ 196 w 961"/>
                  <a:gd name="T31" fmla="*/ 0 h 949"/>
                  <a:gd name="T32" fmla="*/ 279 w 961"/>
                  <a:gd name="T33" fmla="*/ 5 h 949"/>
                  <a:gd name="T34" fmla="*/ 339 w 961"/>
                  <a:gd name="T35" fmla="*/ 5 h 949"/>
                  <a:gd name="T36" fmla="*/ 423 w 961"/>
                  <a:gd name="T37" fmla="*/ 0 h 949"/>
                  <a:gd name="T38" fmla="*/ 548 w 961"/>
                  <a:gd name="T39" fmla="*/ 0 h 949"/>
                  <a:gd name="T40" fmla="*/ 655 w 961"/>
                  <a:gd name="T41" fmla="*/ 0 h 949"/>
                  <a:gd name="T42" fmla="*/ 739 w 961"/>
                  <a:gd name="T43" fmla="*/ 5 h 949"/>
                  <a:gd name="T44" fmla="*/ 815 w 961"/>
                  <a:gd name="T45" fmla="*/ 1 h 949"/>
                  <a:gd name="T46" fmla="*/ 840 w 961"/>
                  <a:gd name="T47" fmla="*/ 5 h 949"/>
                  <a:gd name="T48" fmla="*/ 845 w 961"/>
                  <a:gd name="T49" fmla="*/ 12 h 949"/>
                  <a:gd name="T50" fmla="*/ 886 w 961"/>
                  <a:gd name="T51" fmla="*/ 29 h 949"/>
                  <a:gd name="T52" fmla="*/ 924 w 961"/>
                  <a:gd name="T53" fmla="*/ 62 h 949"/>
                  <a:gd name="T54" fmla="*/ 945 w 961"/>
                  <a:gd name="T55" fmla="*/ 82 h 949"/>
                  <a:gd name="T56" fmla="*/ 939 w 961"/>
                  <a:gd name="T57" fmla="*/ 72 h 949"/>
                  <a:gd name="T58" fmla="*/ 950 w 961"/>
                  <a:gd name="T59" fmla="*/ 110 h 949"/>
                  <a:gd name="T60" fmla="*/ 955 w 961"/>
                  <a:gd name="T61" fmla="*/ 203 h 949"/>
                  <a:gd name="T62" fmla="*/ 955 w 961"/>
                  <a:gd name="T63" fmla="*/ 256 h 949"/>
                  <a:gd name="T64" fmla="*/ 961 w 961"/>
                  <a:gd name="T65" fmla="*/ 331 h 949"/>
                  <a:gd name="T66" fmla="*/ 961 w 961"/>
                  <a:gd name="T67" fmla="*/ 442 h 949"/>
                  <a:gd name="T68" fmla="*/ 961 w 961"/>
                  <a:gd name="T69" fmla="*/ 538 h 949"/>
                  <a:gd name="T70" fmla="*/ 955 w 961"/>
                  <a:gd name="T71" fmla="*/ 612 h 949"/>
                  <a:gd name="T72" fmla="*/ 955 w 961"/>
                  <a:gd name="T73" fmla="*/ 665 h 949"/>
                  <a:gd name="T74" fmla="*/ 961 w 961"/>
                  <a:gd name="T75" fmla="*/ 740 h 949"/>
                  <a:gd name="T76" fmla="*/ 951 w 961"/>
                  <a:gd name="T77" fmla="*/ 834 h 949"/>
                  <a:gd name="T78" fmla="*/ 948 w 961"/>
                  <a:gd name="T79" fmla="*/ 861 h 949"/>
                  <a:gd name="T80" fmla="*/ 952 w 961"/>
                  <a:gd name="T81" fmla="*/ 851 h 949"/>
                  <a:gd name="T82" fmla="*/ 928 w 961"/>
                  <a:gd name="T83" fmla="*/ 883 h 949"/>
                  <a:gd name="T84" fmla="*/ 886 w 961"/>
                  <a:gd name="T85" fmla="*/ 920 h 949"/>
                  <a:gd name="T86" fmla="*/ 848 w 961"/>
                  <a:gd name="T87" fmla="*/ 943 h 949"/>
                  <a:gd name="T88" fmla="*/ 823 w 961"/>
                  <a:gd name="T89" fmla="*/ 948 h 949"/>
                  <a:gd name="T90" fmla="*/ 829 w 961"/>
                  <a:gd name="T91" fmla="*/ 941 h 949"/>
                  <a:gd name="T92" fmla="*/ 746 w 961"/>
                  <a:gd name="T93" fmla="*/ 949 h 949"/>
                  <a:gd name="T94" fmla="*/ 621 w 961"/>
                  <a:gd name="T95" fmla="*/ 949 h 949"/>
                  <a:gd name="T96" fmla="*/ 514 w 961"/>
                  <a:gd name="T97" fmla="*/ 949 h 949"/>
                  <a:gd name="T98" fmla="*/ 430 w 961"/>
                  <a:gd name="T99" fmla="*/ 944 h 949"/>
                  <a:gd name="T100" fmla="*/ 371 w 961"/>
                  <a:gd name="T101" fmla="*/ 944 h 949"/>
                  <a:gd name="T102" fmla="*/ 287 w 961"/>
                  <a:gd name="T103" fmla="*/ 949 h 949"/>
                  <a:gd name="T104" fmla="*/ 162 w 961"/>
                  <a:gd name="T105" fmla="*/ 949 h 949"/>
                  <a:gd name="T106" fmla="*/ 120 w 961"/>
                  <a:gd name="T107" fmla="*/ 945 h 949"/>
                  <a:gd name="T108" fmla="*/ 115 w 961"/>
                  <a:gd name="T109" fmla="*/ 938 h 949"/>
                  <a:gd name="T110" fmla="*/ 75 w 961"/>
                  <a:gd name="T111" fmla="*/ 920 h 949"/>
                  <a:gd name="T112" fmla="*/ 37 w 961"/>
                  <a:gd name="T113" fmla="*/ 888 h 949"/>
                  <a:gd name="T114" fmla="*/ 16 w 961"/>
                  <a:gd name="T115" fmla="*/ 856 h 949"/>
                  <a:gd name="T116" fmla="*/ 3 w 961"/>
                  <a:gd name="T117" fmla="*/ 834 h 949"/>
                  <a:gd name="T118" fmla="*/ 5 w 961"/>
                  <a:gd name="T119" fmla="*/ 842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1" h="949">
                    <a:moveTo>
                      <a:pt x="0" y="805"/>
                    </a:moveTo>
                    <a:lnTo>
                      <a:pt x="0" y="784"/>
                    </a:lnTo>
                    <a:lnTo>
                      <a:pt x="6" y="784"/>
                    </a:lnTo>
                    <a:lnTo>
                      <a:pt x="6" y="805"/>
                    </a:lnTo>
                    <a:lnTo>
                      <a:pt x="0" y="805"/>
                    </a:lnTo>
                    <a:close/>
                    <a:moveTo>
                      <a:pt x="0" y="768"/>
                    </a:moveTo>
                    <a:lnTo>
                      <a:pt x="0" y="747"/>
                    </a:lnTo>
                    <a:lnTo>
                      <a:pt x="6" y="747"/>
                    </a:lnTo>
                    <a:lnTo>
                      <a:pt x="6" y="768"/>
                    </a:lnTo>
                    <a:lnTo>
                      <a:pt x="0" y="768"/>
                    </a:lnTo>
                    <a:close/>
                    <a:moveTo>
                      <a:pt x="0" y="731"/>
                    </a:moveTo>
                    <a:lnTo>
                      <a:pt x="0" y="709"/>
                    </a:lnTo>
                    <a:lnTo>
                      <a:pt x="6" y="709"/>
                    </a:lnTo>
                    <a:lnTo>
                      <a:pt x="6" y="731"/>
                    </a:lnTo>
                    <a:lnTo>
                      <a:pt x="0" y="731"/>
                    </a:lnTo>
                    <a:close/>
                    <a:moveTo>
                      <a:pt x="0" y="694"/>
                    </a:moveTo>
                    <a:lnTo>
                      <a:pt x="0" y="672"/>
                    </a:lnTo>
                    <a:lnTo>
                      <a:pt x="6" y="672"/>
                    </a:lnTo>
                    <a:lnTo>
                      <a:pt x="6" y="694"/>
                    </a:lnTo>
                    <a:lnTo>
                      <a:pt x="0" y="694"/>
                    </a:lnTo>
                    <a:close/>
                    <a:moveTo>
                      <a:pt x="0" y="656"/>
                    </a:moveTo>
                    <a:lnTo>
                      <a:pt x="0" y="635"/>
                    </a:lnTo>
                    <a:lnTo>
                      <a:pt x="6" y="635"/>
                    </a:lnTo>
                    <a:lnTo>
                      <a:pt x="6" y="656"/>
                    </a:lnTo>
                    <a:lnTo>
                      <a:pt x="0" y="656"/>
                    </a:lnTo>
                    <a:close/>
                    <a:moveTo>
                      <a:pt x="0" y="619"/>
                    </a:moveTo>
                    <a:lnTo>
                      <a:pt x="0" y="598"/>
                    </a:lnTo>
                    <a:lnTo>
                      <a:pt x="6" y="598"/>
                    </a:lnTo>
                    <a:lnTo>
                      <a:pt x="6" y="619"/>
                    </a:lnTo>
                    <a:lnTo>
                      <a:pt x="0" y="619"/>
                    </a:lnTo>
                    <a:close/>
                    <a:moveTo>
                      <a:pt x="0" y="582"/>
                    </a:moveTo>
                    <a:lnTo>
                      <a:pt x="0" y="561"/>
                    </a:lnTo>
                    <a:lnTo>
                      <a:pt x="6" y="561"/>
                    </a:lnTo>
                    <a:lnTo>
                      <a:pt x="6" y="582"/>
                    </a:lnTo>
                    <a:lnTo>
                      <a:pt x="0" y="582"/>
                    </a:lnTo>
                    <a:close/>
                    <a:moveTo>
                      <a:pt x="0" y="545"/>
                    </a:moveTo>
                    <a:lnTo>
                      <a:pt x="0" y="524"/>
                    </a:lnTo>
                    <a:lnTo>
                      <a:pt x="6" y="524"/>
                    </a:lnTo>
                    <a:lnTo>
                      <a:pt x="6" y="545"/>
                    </a:lnTo>
                    <a:lnTo>
                      <a:pt x="0" y="545"/>
                    </a:lnTo>
                    <a:close/>
                    <a:moveTo>
                      <a:pt x="0" y="508"/>
                    </a:moveTo>
                    <a:lnTo>
                      <a:pt x="0" y="486"/>
                    </a:lnTo>
                    <a:lnTo>
                      <a:pt x="6" y="486"/>
                    </a:lnTo>
                    <a:lnTo>
                      <a:pt x="6" y="508"/>
                    </a:lnTo>
                    <a:lnTo>
                      <a:pt x="0" y="508"/>
                    </a:lnTo>
                    <a:close/>
                    <a:moveTo>
                      <a:pt x="0" y="470"/>
                    </a:moveTo>
                    <a:lnTo>
                      <a:pt x="0" y="449"/>
                    </a:lnTo>
                    <a:lnTo>
                      <a:pt x="6" y="449"/>
                    </a:lnTo>
                    <a:lnTo>
                      <a:pt x="6" y="470"/>
                    </a:lnTo>
                    <a:lnTo>
                      <a:pt x="0" y="470"/>
                    </a:lnTo>
                    <a:close/>
                    <a:moveTo>
                      <a:pt x="0" y="433"/>
                    </a:moveTo>
                    <a:lnTo>
                      <a:pt x="0" y="412"/>
                    </a:lnTo>
                    <a:lnTo>
                      <a:pt x="6" y="412"/>
                    </a:lnTo>
                    <a:lnTo>
                      <a:pt x="6" y="433"/>
                    </a:lnTo>
                    <a:lnTo>
                      <a:pt x="0" y="433"/>
                    </a:lnTo>
                    <a:close/>
                    <a:moveTo>
                      <a:pt x="0" y="396"/>
                    </a:moveTo>
                    <a:lnTo>
                      <a:pt x="0" y="375"/>
                    </a:lnTo>
                    <a:lnTo>
                      <a:pt x="6" y="375"/>
                    </a:lnTo>
                    <a:lnTo>
                      <a:pt x="6" y="396"/>
                    </a:lnTo>
                    <a:lnTo>
                      <a:pt x="0" y="396"/>
                    </a:lnTo>
                    <a:close/>
                    <a:moveTo>
                      <a:pt x="0" y="359"/>
                    </a:moveTo>
                    <a:lnTo>
                      <a:pt x="0" y="338"/>
                    </a:lnTo>
                    <a:lnTo>
                      <a:pt x="6" y="338"/>
                    </a:lnTo>
                    <a:lnTo>
                      <a:pt x="6" y="359"/>
                    </a:lnTo>
                    <a:lnTo>
                      <a:pt x="0" y="359"/>
                    </a:lnTo>
                    <a:close/>
                    <a:moveTo>
                      <a:pt x="0" y="322"/>
                    </a:moveTo>
                    <a:lnTo>
                      <a:pt x="0" y="301"/>
                    </a:lnTo>
                    <a:lnTo>
                      <a:pt x="6" y="301"/>
                    </a:lnTo>
                    <a:lnTo>
                      <a:pt x="6" y="322"/>
                    </a:lnTo>
                    <a:lnTo>
                      <a:pt x="0" y="322"/>
                    </a:lnTo>
                    <a:close/>
                    <a:moveTo>
                      <a:pt x="0" y="285"/>
                    </a:moveTo>
                    <a:lnTo>
                      <a:pt x="0" y="263"/>
                    </a:lnTo>
                    <a:lnTo>
                      <a:pt x="6" y="263"/>
                    </a:lnTo>
                    <a:lnTo>
                      <a:pt x="6" y="285"/>
                    </a:lnTo>
                    <a:lnTo>
                      <a:pt x="0" y="285"/>
                    </a:lnTo>
                    <a:close/>
                    <a:moveTo>
                      <a:pt x="0" y="247"/>
                    </a:moveTo>
                    <a:lnTo>
                      <a:pt x="0" y="226"/>
                    </a:lnTo>
                    <a:lnTo>
                      <a:pt x="6" y="226"/>
                    </a:lnTo>
                    <a:lnTo>
                      <a:pt x="6" y="247"/>
                    </a:lnTo>
                    <a:lnTo>
                      <a:pt x="0" y="247"/>
                    </a:lnTo>
                    <a:close/>
                    <a:moveTo>
                      <a:pt x="0" y="210"/>
                    </a:moveTo>
                    <a:lnTo>
                      <a:pt x="0" y="189"/>
                    </a:lnTo>
                    <a:lnTo>
                      <a:pt x="6" y="189"/>
                    </a:lnTo>
                    <a:lnTo>
                      <a:pt x="6" y="210"/>
                    </a:lnTo>
                    <a:lnTo>
                      <a:pt x="0" y="210"/>
                    </a:lnTo>
                    <a:close/>
                    <a:moveTo>
                      <a:pt x="0" y="173"/>
                    </a:moveTo>
                    <a:lnTo>
                      <a:pt x="0" y="152"/>
                    </a:lnTo>
                    <a:lnTo>
                      <a:pt x="6" y="152"/>
                    </a:lnTo>
                    <a:lnTo>
                      <a:pt x="6" y="173"/>
                    </a:lnTo>
                    <a:lnTo>
                      <a:pt x="0" y="173"/>
                    </a:lnTo>
                    <a:close/>
                    <a:moveTo>
                      <a:pt x="0" y="136"/>
                    </a:moveTo>
                    <a:lnTo>
                      <a:pt x="1" y="130"/>
                    </a:lnTo>
                    <a:lnTo>
                      <a:pt x="2" y="123"/>
                    </a:lnTo>
                    <a:lnTo>
                      <a:pt x="3" y="115"/>
                    </a:lnTo>
                    <a:lnTo>
                      <a:pt x="3" y="114"/>
                    </a:lnTo>
                    <a:lnTo>
                      <a:pt x="9" y="115"/>
                    </a:lnTo>
                    <a:lnTo>
                      <a:pt x="9" y="117"/>
                    </a:lnTo>
                    <a:lnTo>
                      <a:pt x="9" y="116"/>
                    </a:lnTo>
                    <a:lnTo>
                      <a:pt x="7" y="124"/>
                    </a:lnTo>
                    <a:lnTo>
                      <a:pt x="8" y="123"/>
                    </a:lnTo>
                    <a:lnTo>
                      <a:pt x="7" y="130"/>
                    </a:lnTo>
                    <a:lnTo>
                      <a:pt x="7" y="130"/>
                    </a:lnTo>
                    <a:lnTo>
                      <a:pt x="6" y="136"/>
                    </a:lnTo>
                    <a:lnTo>
                      <a:pt x="0" y="136"/>
                    </a:lnTo>
                    <a:close/>
                    <a:moveTo>
                      <a:pt x="8" y="99"/>
                    </a:moveTo>
                    <a:lnTo>
                      <a:pt x="10" y="95"/>
                    </a:lnTo>
                    <a:lnTo>
                      <a:pt x="13" y="88"/>
                    </a:lnTo>
                    <a:lnTo>
                      <a:pt x="16" y="82"/>
                    </a:lnTo>
                    <a:lnTo>
                      <a:pt x="18" y="79"/>
                    </a:lnTo>
                    <a:lnTo>
                      <a:pt x="23" y="81"/>
                    </a:lnTo>
                    <a:lnTo>
                      <a:pt x="21" y="84"/>
                    </a:lnTo>
                    <a:lnTo>
                      <a:pt x="21" y="84"/>
                    </a:lnTo>
                    <a:lnTo>
                      <a:pt x="18" y="90"/>
                    </a:lnTo>
                    <a:lnTo>
                      <a:pt x="18" y="90"/>
                    </a:lnTo>
                    <a:lnTo>
                      <a:pt x="15" y="97"/>
                    </a:lnTo>
                    <a:lnTo>
                      <a:pt x="15" y="97"/>
                    </a:lnTo>
                    <a:lnTo>
                      <a:pt x="14" y="100"/>
                    </a:lnTo>
                    <a:lnTo>
                      <a:pt x="8" y="99"/>
                    </a:lnTo>
                    <a:close/>
                    <a:moveTo>
                      <a:pt x="27" y="65"/>
                    </a:moveTo>
                    <a:lnTo>
                      <a:pt x="27" y="64"/>
                    </a:lnTo>
                    <a:lnTo>
                      <a:pt x="32" y="58"/>
                    </a:lnTo>
                    <a:lnTo>
                      <a:pt x="37" y="53"/>
                    </a:lnTo>
                    <a:lnTo>
                      <a:pt x="42" y="48"/>
                    </a:lnTo>
                    <a:lnTo>
                      <a:pt x="46" y="51"/>
                    </a:lnTo>
                    <a:lnTo>
                      <a:pt x="41" y="56"/>
                    </a:lnTo>
                    <a:lnTo>
                      <a:pt x="41" y="56"/>
                    </a:lnTo>
                    <a:lnTo>
                      <a:pt x="37" y="61"/>
                    </a:lnTo>
                    <a:lnTo>
                      <a:pt x="37" y="61"/>
                    </a:lnTo>
                    <a:lnTo>
                      <a:pt x="32" y="67"/>
                    </a:lnTo>
                    <a:lnTo>
                      <a:pt x="32" y="67"/>
                    </a:lnTo>
                    <a:lnTo>
                      <a:pt x="32" y="68"/>
                    </a:lnTo>
                    <a:lnTo>
                      <a:pt x="27" y="65"/>
                    </a:lnTo>
                    <a:close/>
                    <a:moveTo>
                      <a:pt x="55" y="36"/>
                    </a:moveTo>
                    <a:lnTo>
                      <a:pt x="59" y="33"/>
                    </a:lnTo>
                    <a:lnTo>
                      <a:pt x="65" y="29"/>
                    </a:lnTo>
                    <a:lnTo>
                      <a:pt x="71" y="25"/>
                    </a:lnTo>
                    <a:lnTo>
                      <a:pt x="74" y="23"/>
                    </a:lnTo>
                    <a:lnTo>
                      <a:pt x="77" y="28"/>
                    </a:lnTo>
                    <a:lnTo>
                      <a:pt x="75" y="29"/>
                    </a:lnTo>
                    <a:lnTo>
                      <a:pt x="75" y="29"/>
                    </a:lnTo>
                    <a:lnTo>
                      <a:pt x="68" y="33"/>
                    </a:lnTo>
                    <a:lnTo>
                      <a:pt x="69" y="33"/>
                    </a:lnTo>
                    <a:lnTo>
                      <a:pt x="63" y="37"/>
                    </a:lnTo>
                    <a:lnTo>
                      <a:pt x="63" y="37"/>
                    </a:lnTo>
                    <a:lnTo>
                      <a:pt x="59" y="40"/>
                    </a:lnTo>
                    <a:lnTo>
                      <a:pt x="55" y="36"/>
                    </a:lnTo>
                    <a:close/>
                    <a:moveTo>
                      <a:pt x="90" y="15"/>
                    </a:moveTo>
                    <a:lnTo>
                      <a:pt x="92" y="14"/>
                    </a:lnTo>
                    <a:lnTo>
                      <a:pt x="99" y="11"/>
                    </a:lnTo>
                    <a:lnTo>
                      <a:pt x="106" y="9"/>
                    </a:lnTo>
                    <a:lnTo>
                      <a:pt x="112" y="7"/>
                    </a:lnTo>
                    <a:lnTo>
                      <a:pt x="114" y="12"/>
                    </a:lnTo>
                    <a:lnTo>
                      <a:pt x="108" y="14"/>
                    </a:lnTo>
                    <a:lnTo>
                      <a:pt x="108" y="14"/>
                    </a:lnTo>
                    <a:lnTo>
                      <a:pt x="101" y="16"/>
                    </a:lnTo>
                    <a:lnTo>
                      <a:pt x="101" y="16"/>
                    </a:lnTo>
                    <a:lnTo>
                      <a:pt x="94" y="19"/>
                    </a:lnTo>
                    <a:lnTo>
                      <a:pt x="94" y="19"/>
                    </a:lnTo>
                    <a:lnTo>
                      <a:pt x="93" y="20"/>
                    </a:lnTo>
                    <a:lnTo>
                      <a:pt x="90" y="15"/>
                    </a:lnTo>
                    <a:close/>
                    <a:moveTo>
                      <a:pt x="130" y="3"/>
                    </a:moveTo>
                    <a:lnTo>
                      <a:pt x="137" y="2"/>
                    </a:lnTo>
                    <a:lnTo>
                      <a:pt x="145" y="1"/>
                    </a:lnTo>
                    <a:lnTo>
                      <a:pt x="154" y="0"/>
                    </a:lnTo>
                    <a:lnTo>
                      <a:pt x="154" y="0"/>
                    </a:lnTo>
                    <a:lnTo>
                      <a:pt x="154" y="6"/>
                    </a:lnTo>
                    <a:lnTo>
                      <a:pt x="154" y="6"/>
                    </a:lnTo>
                    <a:lnTo>
                      <a:pt x="154" y="6"/>
                    </a:lnTo>
                    <a:lnTo>
                      <a:pt x="146" y="6"/>
                    </a:lnTo>
                    <a:lnTo>
                      <a:pt x="146" y="6"/>
                    </a:lnTo>
                    <a:lnTo>
                      <a:pt x="138" y="7"/>
                    </a:lnTo>
                    <a:lnTo>
                      <a:pt x="138" y="7"/>
                    </a:lnTo>
                    <a:lnTo>
                      <a:pt x="131" y="8"/>
                    </a:lnTo>
                    <a:lnTo>
                      <a:pt x="130" y="3"/>
                    </a:lnTo>
                    <a:close/>
                    <a:moveTo>
                      <a:pt x="172" y="0"/>
                    </a:moveTo>
                    <a:lnTo>
                      <a:pt x="196" y="0"/>
                    </a:lnTo>
                    <a:lnTo>
                      <a:pt x="196" y="5"/>
                    </a:lnTo>
                    <a:lnTo>
                      <a:pt x="172" y="5"/>
                    </a:lnTo>
                    <a:lnTo>
                      <a:pt x="172" y="0"/>
                    </a:lnTo>
                    <a:close/>
                    <a:moveTo>
                      <a:pt x="214" y="0"/>
                    </a:moveTo>
                    <a:lnTo>
                      <a:pt x="238" y="0"/>
                    </a:lnTo>
                    <a:lnTo>
                      <a:pt x="238" y="5"/>
                    </a:lnTo>
                    <a:lnTo>
                      <a:pt x="214" y="5"/>
                    </a:lnTo>
                    <a:lnTo>
                      <a:pt x="214" y="0"/>
                    </a:lnTo>
                    <a:close/>
                    <a:moveTo>
                      <a:pt x="256" y="0"/>
                    </a:moveTo>
                    <a:lnTo>
                      <a:pt x="279" y="0"/>
                    </a:lnTo>
                    <a:lnTo>
                      <a:pt x="279" y="5"/>
                    </a:lnTo>
                    <a:lnTo>
                      <a:pt x="256" y="5"/>
                    </a:lnTo>
                    <a:lnTo>
                      <a:pt x="256" y="0"/>
                    </a:lnTo>
                    <a:close/>
                    <a:moveTo>
                      <a:pt x="297" y="0"/>
                    </a:moveTo>
                    <a:lnTo>
                      <a:pt x="321" y="0"/>
                    </a:lnTo>
                    <a:lnTo>
                      <a:pt x="321" y="5"/>
                    </a:lnTo>
                    <a:lnTo>
                      <a:pt x="297" y="5"/>
                    </a:lnTo>
                    <a:lnTo>
                      <a:pt x="297" y="0"/>
                    </a:lnTo>
                    <a:close/>
                    <a:moveTo>
                      <a:pt x="339" y="0"/>
                    </a:moveTo>
                    <a:lnTo>
                      <a:pt x="363" y="0"/>
                    </a:lnTo>
                    <a:lnTo>
                      <a:pt x="363" y="5"/>
                    </a:lnTo>
                    <a:lnTo>
                      <a:pt x="339" y="5"/>
                    </a:lnTo>
                    <a:lnTo>
                      <a:pt x="339" y="0"/>
                    </a:lnTo>
                    <a:close/>
                    <a:moveTo>
                      <a:pt x="381" y="0"/>
                    </a:moveTo>
                    <a:lnTo>
                      <a:pt x="405" y="0"/>
                    </a:lnTo>
                    <a:lnTo>
                      <a:pt x="405" y="5"/>
                    </a:lnTo>
                    <a:lnTo>
                      <a:pt x="381" y="5"/>
                    </a:lnTo>
                    <a:lnTo>
                      <a:pt x="381" y="0"/>
                    </a:lnTo>
                    <a:close/>
                    <a:moveTo>
                      <a:pt x="423" y="0"/>
                    </a:moveTo>
                    <a:lnTo>
                      <a:pt x="446" y="0"/>
                    </a:lnTo>
                    <a:lnTo>
                      <a:pt x="446" y="5"/>
                    </a:lnTo>
                    <a:lnTo>
                      <a:pt x="423" y="5"/>
                    </a:lnTo>
                    <a:lnTo>
                      <a:pt x="423" y="0"/>
                    </a:lnTo>
                    <a:close/>
                    <a:moveTo>
                      <a:pt x="464" y="0"/>
                    </a:moveTo>
                    <a:lnTo>
                      <a:pt x="488" y="0"/>
                    </a:lnTo>
                    <a:lnTo>
                      <a:pt x="488" y="5"/>
                    </a:lnTo>
                    <a:lnTo>
                      <a:pt x="464" y="5"/>
                    </a:lnTo>
                    <a:lnTo>
                      <a:pt x="464" y="0"/>
                    </a:lnTo>
                    <a:close/>
                    <a:moveTo>
                      <a:pt x="506" y="0"/>
                    </a:moveTo>
                    <a:lnTo>
                      <a:pt x="530" y="0"/>
                    </a:lnTo>
                    <a:lnTo>
                      <a:pt x="530" y="5"/>
                    </a:lnTo>
                    <a:lnTo>
                      <a:pt x="506" y="5"/>
                    </a:lnTo>
                    <a:lnTo>
                      <a:pt x="506" y="0"/>
                    </a:lnTo>
                    <a:close/>
                    <a:moveTo>
                      <a:pt x="548" y="0"/>
                    </a:moveTo>
                    <a:lnTo>
                      <a:pt x="572" y="0"/>
                    </a:lnTo>
                    <a:lnTo>
                      <a:pt x="572" y="5"/>
                    </a:lnTo>
                    <a:lnTo>
                      <a:pt x="548" y="5"/>
                    </a:lnTo>
                    <a:lnTo>
                      <a:pt x="548" y="0"/>
                    </a:lnTo>
                    <a:close/>
                    <a:moveTo>
                      <a:pt x="590" y="0"/>
                    </a:moveTo>
                    <a:lnTo>
                      <a:pt x="613" y="0"/>
                    </a:lnTo>
                    <a:lnTo>
                      <a:pt x="613" y="5"/>
                    </a:lnTo>
                    <a:lnTo>
                      <a:pt x="590" y="5"/>
                    </a:lnTo>
                    <a:lnTo>
                      <a:pt x="590" y="0"/>
                    </a:lnTo>
                    <a:close/>
                    <a:moveTo>
                      <a:pt x="631" y="0"/>
                    </a:moveTo>
                    <a:lnTo>
                      <a:pt x="655" y="0"/>
                    </a:lnTo>
                    <a:lnTo>
                      <a:pt x="655" y="5"/>
                    </a:lnTo>
                    <a:lnTo>
                      <a:pt x="631" y="5"/>
                    </a:lnTo>
                    <a:lnTo>
                      <a:pt x="631" y="0"/>
                    </a:lnTo>
                    <a:close/>
                    <a:moveTo>
                      <a:pt x="673" y="0"/>
                    </a:moveTo>
                    <a:lnTo>
                      <a:pt x="697" y="0"/>
                    </a:lnTo>
                    <a:lnTo>
                      <a:pt x="697" y="5"/>
                    </a:lnTo>
                    <a:lnTo>
                      <a:pt x="673" y="5"/>
                    </a:lnTo>
                    <a:lnTo>
                      <a:pt x="673" y="0"/>
                    </a:lnTo>
                    <a:close/>
                    <a:moveTo>
                      <a:pt x="715" y="0"/>
                    </a:moveTo>
                    <a:lnTo>
                      <a:pt x="739" y="0"/>
                    </a:lnTo>
                    <a:lnTo>
                      <a:pt x="739" y="5"/>
                    </a:lnTo>
                    <a:lnTo>
                      <a:pt x="715" y="5"/>
                    </a:lnTo>
                    <a:lnTo>
                      <a:pt x="715" y="0"/>
                    </a:lnTo>
                    <a:close/>
                    <a:moveTo>
                      <a:pt x="757" y="0"/>
                    </a:moveTo>
                    <a:lnTo>
                      <a:pt x="780" y="0"/>
                    </a:lnTo>
                    <a:lnTo>
                      <a:pt x="780" y="5"/>
                    </a:lnTo>
                    <a:lnTo>
                      <a:pt x="757" y="5"/>
                    </a:lnTo>
                    <a:lnTo>
                      <a:pt x="757" y="0"/>
                    </a:lnTo>
                    <a:close/>
                    <a:moveTo>
                      <a:pt x="798" y="0"/>
                    </a:moveTo>
                    <a:lnTo>
                      <a:pt x="799" y="0"/>
                    </a:lnTo>
                    <a:lnTo>
                      <a:pt x="807" y="0"/>
                    </a:lnTo>
                    <a:lnTo>
                      <a:pt x="815" y="1"/>
                    </a:lnTo>
                    <a:lnTo>
                      <a:pt x="822" y="2"/>
                    </a:lnTo>
                    <a:lnTo>
                      <a:pt x="822" y="7"/>
                    </a:lnTo>
                    <a:lnTo>
                      <a:pt x="814" y="6"/>
                    </a:lnTo>
                    <a:lnTo>
                      <a:pt x="815" y="6"/>
                    </a:lnTo>
                    <a:lnTo>
                      <a:pt x="807" y="6"/>
                    </a:lnTo>
                    <a:lnTo>
                      <a:pt x="807" y="6"/>
                    </a:lnTo>
                    <a:lnTo>
                      <a:pt x="799" y="5"/>
                    </a:lnTo>
                    <a:lnTo>
                      <a:pt x="799" y="5"/>
                    </a:lnTo>
                    <a:lnTo>
                      <a:pt x="798" y="5"/>
                    </a:lnTo>
                    <a:lnTo>
                      <a:pt x="798" y="0"/>
                    </a:lnTo>
                    <a:close/>
                    <a:moveTo>
                      <a:pt x="840" y="5"/>
                    </a:moveTo>
                    <a:lnTo>
                      <a:pt x="847" y="7"/>
                    </a:lnTo>
                    <a:lnTo>
                      <a:pt x="854" y="9"/>
                    </a:lnTo>
                    <a:lnTo>
                      <a:pt x="862" y="12"/>
                    </a:lnTo>
                    <a:lnTo>
                      <a:pt x="863" y="12"/>
                    </a:lnTo>
                    <a:lnTo>
                      <a:pt x="861" y="17"/>
                    </a:lnTo>
                    <a:lnTo>
                      <a:pt x="859" y="16"/>
                    </a:lnTo>
                    <a:lnTo>
                      <a:pt x="859" y="16"/>
                    </a:lnTo>
                    <a:lnTo>
                      <a:pt x="852" y="14"/>
                    </a:lnTo>
                    <a:lnTo>
                      <a:pt x="852" y="14"/>
                    </a:lnTo>
                    <a:lnTo>
                      <a:pt x="845" y="12"/>
                    </a:lnTo>
                    <a:lnTo>
                      <a:pt x="845" y="12"/>
                    </a:lnTo>
                    <a:lnTo>
                      <a:pt x="839" y="10"/>
                    </a:lnTo>
                    <a:lnTo>
                      <a:pt x="840" y="5"/>
                    </a:lnTo>
                    <a:close/>
                    <a:moveTo>
                      <a:pt x="880" y="19"/>
                    </a:moveTo>
                    <a:lnTo>
                      <a:pt x="883" y="21"/>
                    </a:lnTo>
                    <a:lnTo>
                      <a:pt x="889" y="25"/>
                    </a:lnTo>
                    <a:lnTo>
                      <a:pt x="896" y="29"/>
                    </a:lnTo>
                    <a:lnTo>
                      <a:pt x="900" y="32"/>
                    </a:lnTo>
                    <a:lnTo>
                      <a:pt x="896" y="36"/>
                    </a:lnTo>
                    <a:lnTo>
                      <a:pt x="892" y="33"/>
                    </a:lnTo>
                    <a:lnTo>
                      <a:pt x="892" y="33"/>
                    </a:lnTo>
                    <a:lnTo>
                      <a:pt x="886" y="29"/>
                    </a:lnTo>
                    <a:lnTo>
                      <a:pt x="886" y="29"/>
                    </a:lnTo>
                    <a:lnTo>
                      <a:pt x="880" y="26"/>
                    </a:lnTo>
                    <a:lnTo>
                      <a:pt x="880" y="26"/>
                    </a:lnTo>
                    <a:lnTo>
                      <a:pt x="877" y="24"/>
                    </a:lnTo>
                    <a:lnTo>
                      <a:pt x="880" y="19"/>
                    </a:lnTo>
                    <a:close/>
                    <a:moveTo>
                      <a:pt x="913" y="42"/>
                    </a:moveTo>
                    <a:lnTo>
                      <a:pt x="913" y="42"/>
                    </a:lnTo>
                    <a:lnTo>
                      <a:pt x="924" y="53"/>
                    </a:lnTo>
                    <a:lnTo>
                      <a:pt x="929" y="58"/>
                    </a:lnTo>
                    <a:lnTo>
                      <a:pt x="929" y="59"/>
                    </a:lnTo>
                    <a:lnTo>
                      <a:pt x="924" y="62"/>
                    </a:lnTo>
                    <a:lnTo>
                      <a:pt x="924" y="61"/>
                    </a:lnTo>
                    <a:lnTo>
                      <a:pt x="924" y="61"/>
                    </a:lnTo>
                    <a:lnTo>
                      <a:pt x="919" y="56"/>
                    </a:lnTo>
                    <a:lnTo>
                      <a:pt x="919" y="56"/>
                    </a:lnTo>
                    <a:lnTo>
                      <a:pt x="909" y="46"/>
                    </a:lnTo>
                    <a:lnTo>
                      <a:pt x="909" y="46"/>
                    </a:lnTo>
                    <a:lnTo>
                      <a:pt x="909" y="46"/>
                    </a:lnTo>
                    <a:lnTo>
                      <a:pt x="913" y="42"/>
                    </a:lnTo>
                    <a:close/>
                    <a:moveTo>
                      <a:pt x="939" y="72"/>
                    </a:moveTo>
                    <a:lnTo>
                      <a:pt x="941" y="76"/>
                    </a:lnTo>
                    <a:lnTo>
                      <a:pt x="945" y="82"/>
                    </a:lnTo>
                    <a:lnTo>
                      <a:pt x="948" y="88"/>
                    </a:lnTo>
                    <a:lnTo>
                      <a:pt x="949" y="92"/>
                    </a:lnTo>
                    <a:lnTo>
                      <a:pt x="944" y="94"/>
                    </a:lnTo>
                    <a:lnTo>
                      <a:pt x="942" y="90"/>
                    </a:lnTo>
                    <a:lnTo>
                      <a:pt x="943" y="90"/>
                    </a:lnTo>
                    <a:lnTo>
                      <a:pt x="939" y="84"/>
                    </a:lnTo>
                    <a:lnTo>
                      <a:pt x="939" y="84"/>
                    </a:lnTo>
                    <a:lnTo>
                      <a:pt x="936" y="78"/>
                    </a:lnTo>
                    <a:lnTo>
                      <a:pt x="936" y="78"/>
                    </a:lnTo>
                    <a:lnTo>
                      <a:pt x="934" y="75"/>
                    </a:lnTo>
                    <a:lnTo>
                      <a:pt x="939" y="72"/>
                    </a:lnTo>
                    <a:close/>
                    <a:moveTo>
                      <a:pt x="955" y="107"/>
                    </a:moveTo>
                    <a:lnTo>
                      <a:pt x="956" y="108"/>
                    </a:lnTo>
                    <a:lnTo>
                      <a:pt x="957" y="115"/>
                    </a:lnTo>
                    <a:lnTo>
                      <a:pt x="959" y="123"/>
                    </a:lnTo>
                    <a:lnTo>
                      <a:pt x="960" y="128"/>
                    </a:lnTo>
                    <a:lnTo>
                      <a:pt x="954" y="129"/>
                    </a:lnTo>
                    <a:lnTo>
                      <a:pt x="953" y="123"/>
                    </a:lnTo>
                    <a:lnTo>
                      <a:pt x="953" y="123"/>
                    </a:lnTo>
                    <a:lnTo>
                      <a:pt x="952" y="116"/>
                    </a:lnTo>
                    <a:lnTo>
                      <a:pt x="952" y="117"/>
                    </a:lnTo>
                    <a:lnTo>
                      <a:pt x="950" y="110"/>
                    </a:lnTo>
                    <a:lnTo>
                      <a:pt x="950" y="110"/>
                    </a:lnTo>
                    <a:lnTo>
                      <a:pt x="949" y="109"/>
                    </a:lnTo>
                    <a:lnTo>
                      <a:pt x="955" y="107"/>
                    </a:lnTo>
                    <a:close/>
                    <a:moveTo>
                      <a:pt x="961" y="145"/>
                    </a:moveTo>
                    <a:lnTo>
                      <a:pt x="961" y="166"/>
                    </a:lnTo>
                    <a:lnTo>
                      <a:pt x="955" y="166"/>
                    </a:lnTo>
                    <a:lnTo>
                      <a:pt x="955" y="145"/>
                    </a:lnTo>
                    <a:lnTo>
                      <a:pt x="961" y="145"/>
                    </a:lnTo>
                    <a:close/>
                    <a:moveTo>
                      <a:pt x="961" y="182"/>
                    </a:moveTo>
                    <a:lnTo>
                      <a:pt x="961" y="203"/>
                    </a:lnTo>
                    <a:lnTo>
                      <a:pt x="955" y="203"/>
                    </a:lnTo>
                    <a:lnTo>
                      <a:pt x="955" y="182"/>
                    </a:lnTo>
                    <a:lnTo>
                      <a:pt x="961" y="182"/>
                    </a:lnTo>
                    <a:close/>
                    <a:moveTo>
                      <a:pt x="961" y="219"/>
                    </a:moveTo>
                    <a:lnTo>
                      <a:pt x="961" y="240"/>
                    </a:lnTo>
                    <a:lnTo>
                      <a:pt x="955" y="240"/>
                    </a:lnTo>
                    <a:lnTo>
                      <a:pt x="955" y="219"/>
                    </a:lnTo>
                    <a:lnTo>
                      <a:pt x="961" y="219"/>
                    </a:lnTo>
                    <a:close/>
                    <a:moveTo>
                      <a:pt x="961" y="256"/>
                    </a:moveTo>
                    <a:lnTo>
                      <a:pt x="961" y="278"/>
                    </a:lnTo>
                    <a:lnTo>
                      <a:pt x="955" y="278"/>
                    </a:lnTo>
                    <a:lnTo>
                      <a:pt x="955" y="256"/>
                    </a:lnTo>
                    <a:lnTo>
                      <a:pt x="961" y="256"/>
                    </a:lnTo>
                    <a:close/>
                    <a:moveTo>
                      <a:pt x="961" y="293"/>
                    </a:moveTo>
                    <a:lnTo>
                      <a:pt x="961" y="315"/>
                    </a:lnTo>
                    <a:lnTo>
                      <a:pt x="955" y="315"/>
                    </a:lnTo>
                    <a:lnTo>
                      <a:pt x="955" y="293"/>
                    </a:lnTo>
                    <a:lnTo>
                      <a:pt x="961" y="293"/>
                    </a:lnTo>
                    <a:close/>
                    <a:moveTo>
                      <a:pt x="961" y="331"/>
                    </a:moveTo>
                    <a:lnTo>
                      <a:pt x="961" y="352"/>
                    </a:lnTo>
                    <a:lnTo>
                      <a:pt x="955" y="352"/>
                    </a:lnTo>
                    <a:lnTo>
                      <a:pt x="955" y="331"/>
                    </a:lnTo>
                    <a:lnTo>
                      <a:pt x="961" y="331"/>
                    </a:lnTo>
                    <a:close/>
                    <a:moveTo>
                      <a:pt x="961" y="368"/>
                    </a:moveTo>
                    <a:lnTo>
                      <a:pt x="961" y="389"/>
                    </a:lnTo>
                    <a:lnTo>
                      <a:pt x="955" y="389"/>
                    </a:lnTo>
                    <a:lnTo>
                      <a:pt x="955" y="368"/>
                    </a:lnTo>
                    <a:lnTo>
                      <a:pt x="961" y="368"/>
                    </a:lnTo>
                    <a:close/>
                    <a:moveTo>
                      <a:pt x="961" y="405"/>
                    </a:moveTo>
                    <a:lnTo>
                      <a:pt x="961" y="426"/>
                    </a:lnTo>
                    <a:lnTo>
                      <a:pt x="955" y="426"/>
                    </a:lnTo>
                    <a:lnTo>
                      <a:pt x="955" y="405"/>
                    </a:lnTo>
                    <a:lnTo>
                      <a:pt x="961" y="405"/>
                    </a:lnTo>
                    <a:close/>
                    <a:moveTo>
                      <a:pt x="961" y="442"/>
                    </a:moveTo>
                    <a:lnTo>
                      <a:pt x="961" y="463"/>
                    </a:lnTo>
                    <a:lnTo>
                      <a:pt x="955" y="463"/>
                    </a:lnTo>
                    <a:lnTo>
                      <a:pt x="955" y="442"/>
                    </a:lnTo>
                    <a:lnTo>
                      <a:pt x="961" y="442"/>
                    </a:lnTo>
                    <a:close/>
                    <a:moveTo>
                      <a:pt x="961" y="479"/>
                    </a:moveTo>
                    <a:lnTo>
                      <a:pt x="961" y="501"/>
                    </a:lnTo>
                    <a:lnTo>
                      <a:pt x="955" y="501"/>
                    </a:lnTo>
                    <a:lnTo>
                      <a:pt x="955" y="479"/>
                    </a:lnTo>
                    <a:lnTo>
                      <a:pt x="961" y="479"/>
                    </a:lnTo>
                    <a:close/>
                    <a:moveTo>
                      <a:pt x="961" y="517"/>
                    </a:moveTo>
                    <a:lnTo>
                      <a:pt x="961" y="538"/>
                    </a:lnTo>
                    <a:lnTo>
                      <a:pt x="955" y="538"/>
                    </a:lnTo>
                    <a:lnTo>
                      <a:pt x="955" y="517"/>
                    </a:lnTo>
                    <a:lnTo>
                      <a:pt x="961" y="517"/>
                    </a:lnTo>
                    <a:close/>
                    <a:moveTo>
                      <a:pt x="961" y="554"/>
                    </a:moveTo>
                    <a:lnTo>
                      <a:pt x="961" y="575"/>
                    </a:lnTo>
                    <a:lnTo>
                      <a:pt x="955" y="575"/>
                    </a:lnTo>
                    <a:lnTo>
                      <a:pt x="955" y="554"/>
                    </a:lnTo>
                    <a:lnTo>
                      <a:pt x="961" y="554"/>
                    </a:lnTo>
                    <a:close/>
                    <a:moveTo>
                      <a:pt x="961" y="591"/>
                    </a:moveTo>
                    <a:lnTo>
                      <a:pt x="961" y="612"/>
                    </a:lnTo>
                    <a:lnTo>
                      <a:pt x="955" y="612"/>
                    </a:lnTo>
                    <a:lnTo>
                      <a:pt x="955" y="591"/>
                    </a:lnTo>
                    <a:lnTo>
                      <a:pt x="961" y="591"/>
                    </a:lnTo>
                    <a:close/>
                    <a:moveTo>
                      <a:pt x="961" y="628"/>
                    </a:moveTo>
                    <a:lnTo>
                      <a:pt x="961" y="649"/>
                    </a:lnTo>
                    <a:lnTo>
                      <a:pt x="955" y="649"/>
                    </a:lnTo>
                    <a:lnTo>
                      <a:pt x="955" y="628"/>
                    </a:lnTo>
                    <a:lnTo>
                      <a:pt x="961" y="628"/>
                    </a:lnTo>
                    <a:close/>
                    <a:moveTo>
                      <a:pt x="961" y="665"/>
                    </a:moveTo>
                    <a:lnTo>
                      <a:pt x="961" y="686"/>
                    </a:lnTo>
                    <a:lnTo>
                      <a:pt x="955" y="686"/>
                    </a:lnTo>
                    <a:lnTo>
                      <a:pt x="955" y="665"/>
                    </a:lnTo>
                    <a:lnTo>
                      <a:pt x="961" y="665"/>
                    </a:lnTo>
                    <a:close/>
                    <a:moveTo>
                      <a:pt x="961" y="702"/>
                    </a:moveTo>
                    <a:lnTo>
                      <a:pt x="961" y="724"/>
                    </a:lnTo>
                    <a:lnTo>
                      <a:pt x="955" y="724"/>
                    </a:lnTo>
                    <a:lnTo>
                      <a:pt x="955" y="702"/>
                    </a:lnTo>
                    <a:lnTo>
                      <a:pt x="961" y="702"/>
                    </a:lnTo>
                    <a:close/>
                    <a:moveTo>
                      <a:pt x="961" y="740"/>
                    </a:moveTo>
                    <a:lnTo>
                      <a:pt x="961" y="761"/>
                    </a:lnTo>
                    <a:lnTo>
                      <a:pt x="955" y="761"/>
                    </a:lnTo>
                    <a:lnTo>
                      <a:pt x="955" y="740"/>
                    </a:lnTo>
                    <a:lnTo>
                      <a:pt x="961" y="740"/>
                    </a:lnTo>
                    <a:close/>
                    <a:moveTo>
                      <a:pt x="961" y="777"/>
                    </a:moveTo>
                    <a:lnTo>
                      <a:pt x="961" y="798"/>
                    </a:lnTo>
                    <a:lnTo>
                      <a:pt x="955" y="798"/>
                    </a:lnTo>
                    <a:lnTo>
                      <a:pt x="955" y="777"/>
                    </a:lnTo>
                    <a:lnTo>
                      <a:pt x="961" y="777"/>
                    </a:lnTo>
                    <a:close/>
                    <a:moveTo>
                      <a:pt x="960" y="814"/>
                    </a:moveTo>
                    <a:lnTo>
                      <a:pt x="960" y="820"/>
                    </a:lnTo>
                    <a:lnTo>
                      <a:pt x="959" y="827"/>
                    </a:lnTo>
                    <a:lnTo>
                      <a:pt x="957" y="834"/>
                    </a:lnTo>
                    <a:lnTo>
                      <a:pt x="957" y="836"/>
                    </a:lnTo>
                    <a:lnTo>
                      <a:pt x="951" y="834"/>
                    </a:lnTo>
                    <a:lnTo>
                      <a:pt x="952" y="833"/>
                    </a:lnTo>
                    <a:lnTo>
                      <a:pt x="952" y="833"/>
                    </a:lnTo>
                    <a:lnTo>
                      <a:pt x="953" y="826"/>
                    </a:lnTo>
                    <a:lnTo>
                      <a:pt x="953" y="826"/>
                    </a:lnTo>
                    <a:lnTo>
                      <a:pt x="954" y="819"/>
                    </a:lnTo>
                    <a:lnTo>
                      <a:pt x="954" y="819"/>
                    </a:lnTo>
                    <a:lnTo>
                      <a:pt x="954" y="814"/>
                    </a:lnTo>
                    <a:lnTo>
                      <a:pt x="960" y="814"/>
                    </a:lnTo>
                    <a:close/>
                    <a:moveTo>
                      <a:pt x="952" y="851"/>
                    </a:moveTo>
                    <a:lnTo>
                      <a:pt x="951" y="855"/>
                    </a:lnTo>
                    <a:lnTo>
                      <a:pt x="948" y="861"/>
                    </a:lnTo>
                    <a:lnTo>
                      <a:pt x="945" y="868"/>
                    </a:lnTo>
                    <a:lnTo>
                      <a:pt x="943" y="871"/>
                    </a:lnTo>
                    <a:lnTo>
                      <a:pt x="937" y="869"/>
                    </a:lnTo>
                    <a:lnTo>
                      <a:pt x="939" y="865"/>
                    </a:lnTo>
                    <a:lnTo>
                      <a:pt x="939" y="865"/>
                    </a:lnTo>
                    <a:lnTo>
                      <a:pt x="943" y="859"/>
                    </a:lnTo>
                    <a:lnTo>
                      <a:pt x="943" y="859"/>
                    </a:lnTo>
                    <a:lnTo>
                      <a:pt x="945" y="853"/>
                    </a:lnTo>
                    <a:lnTo>
                      <a:pt x="945" y="853"/>
                    </a:lnTo>
                    <a:lnTo>
                      <a:pt x="947" y="849"/>
                    </a:lnTo>
                    <a:lnTo>
                      <a:pt x="952" y="851"/>
                    </a:lnTo>
                    <a:close/>
                    <a:moveTo>
                      <a:pt x="934" y="885"/>
                    </a:moveTo>
                    <a:lnTo>
                      <a:pt x="933" y="886"/>
                    </a:lnTo>
                    <a:lnTo>
                      <a:pt x="929" y="892"/>
                    </a:lnTo>
                    <a:lnTo>
                      <a:pt x="924" y="897"/>
                    </a:lnTo>
                    <a:lnTo>
                      <a:pt x="919" y="902"/>
                    </a:lnTo>
                    <a:lnTo>
                      <a:pt x="914" y="898"/>
                    </a:lnTo>
                    <a:lnTo>
                      <a:pt x="919" y="893"/>
                    </a:lnTo>
                    <a:lnTo>
                      <a:pt x="919" y="894"/>
                    </a:lnTo>
                    <a:lnTo>
                      <a:pt x="924" y="888"/>
                    </a:lnTo>
                    <a:lnTo>
                      <a:pt x="924" y="888"/>
                    </a:lnTo>
                    <a:lnTo>
                      <a:pt x="928" y="883"/>
                    </a:lnTo>
                    <a:lnTo>
                      <a:pt x="928" y="883"/>
                    </a:lnTo>
                    <a:lnTo>
                      <a:pt x="929" y="882"/>
                    </a:lnTo>
                    <a:lnTo>
                      <a:pt x="934" y="885"/>
                    </a:lnTo>
                    <a:close/>
                    <a:moveTo>
                      <a:pt x="906" y="913"/>
                    </a:moveTo>
                    <a:lnTo>
                      <a:pt x="902" y="917"/>
                    </a:lnTo>
                    <a:lnTo>
                      <a:pt x="896" y="921"/>
                    </a:lnTo>
                    <a:lnTo>
                      <a:pt x="889" y="925"/>
                    </a:lnTo>
                    <a:lnTo>
                      <a:pt x="886" y="927"/>
                    </a:lnTo>
                    <a:lnTo>
                      <a:pt x="883" y="922"/>
                    </a:lnTo>
                    <a:lnTo>
                      <a:pt x="886" y="920"/>
                    </a:lnTo>
                    <a:lnTo>
                      <a:pt x="886" y="920"/>
                    </a:lnTo>
                    <a:lnTo>
                      <a:pt x="892" y="917"/>
                    </a:lnTo>
                    <a:lnTo>
                      <a:pt x="892" y="917"/>
                    </a:lnTo>
                    <a:lnTo>
                      <a:pt x="898" y="912"/>
                    </a:lnTo>
                    <a:lnTo>
                      <a:pt x="898" y="913"/>
                    </a:lnTo>
                    <a:lnTo>
                      <a:pt x="902" y="909"/>
                    </a:lnTo>
                    <a:lnTo>
                      <a:pt x="906" y="913"/>
                    </a:lnTo>
                    <a:close/>
                    <a:moveTo>
                      <a:pt x="870" y="935"/>
                    </a:moveTo>
                    <a:lnTo>
                      <a:pt x="869" y="935"/>
                    </a:lnTo>
                    <a:lnTo>
                      <a:pt x="862" y="938"/>
                    </a:lnTo>
                    <a:lnTo>
                      <a:pt x="854" y="941"/>
                    </a:lnTo>
                    <a:lnTo>
                      <a:pt x="848" y="943"/>
                    </a:lnTo>
                    <a:lnTo>
                      <a:pt x="846" y="938"/>
                    </a:lnTo>
                    <a:lnTo>
                      <a:pt x="852" y="936"/>
                    </a:lnTo>
                    <a:lnTo>
                      <a:pt x="852" y="936"/>
                    </a:lnTo>
                    <a:lnTo>
                      <a:pt x="859" y="933"/>
                    </a:lnTo>
                    <a:lnTo>
                      <a:pt x="859" y="933"/>
                    </a:lnTo>
                    <a:lnTo>
                      <a:pt x="866" y="930"/>
                    </a:lnTo>
                    <a:lnTo>
                      <a:pt x="866" y="930"/>
                    </a:lnTo>
                    <a:lnTo>
                      <a:pt x="868" y="930"/>
                    </a:lnTo>
                    <a:lnTo>
                      <a:pt x="870" y="935"/>
                    </a:lnTo>
                    <a:close/>
                    <a:moveTo>
                      <a:pt x="830" y="947"/>
                    </a:moveTo>
                    <a:lnTo>
                      <a:pt x="823" y="948"/>
                    </a:lnTo>
                    <a:lnTo>
                      <a:pt x="815" y="949"/>
                    </a:lnTo>
                    <a:lnTo>
                      <a:pt x="807" y="949"/>
                    </a:lnTo>
                    <a:lnTo>
                      <a:pt x="806" y="949"/>
                    </a:lnTo>
                    <a:lnTo>
                      <a:pt x="806" y="944"/>
                    </a:lnTo>
                    <a:lnTo>
                      <a:pt x="807" y="944"/>
                    </a:lnTo>
                    <a:lnTo>
                      <a:pt x="807" y="944"/>
                    </a:lnTo>
                    <a:lnTo>
                      <a:pt x="815" y="943"/>
                    </a:lnTo>
                    <a:lnTo>
                      <a:pt x="814" y="943"/>
                    </a:lnTo>
                    <a:lnTo>
                      <a:pt x="822" y="943"/>
                    </a:lnTo>
                    <a:lnTo>
                      <a:pt x="822" y="943"/>
                    </a:lnTo>
                    <a:lnTo>
                      <a:pt x="829" y="941"/>
                    </a:lnTo>
                    <a:lnTo>
                      <a:pt x="830" y="947"/>
                    </a:lnTo>
                    <a:close/>
                    <a:moveTo>
                      <a:pt x="788" y="949"/>
                    </a:moveTo>
                    <a:lnTo>
                      <a:pt x="764" y="949"/>
                    </a:lnTo>
                    <a:lnTo>
                      <a:pt x="764" y="944"/>
                    </a:lnTo>
                    <a:lnTo>
                      <a:pt x="788" y="944"/>
                    </a:lnTo>
                    <a:lnTo>
                      <a:pt x="788" y="949"/>
                    </a:lnTo>
                    <a:close/>
                    <a:moveTo>
                      <a:pt x="746" y="949"/>
                    </a:moveTo>
                    <a:lnTo>
                      <a:pt x="723" y="949"/>
                    </a:lnTo>
                    <a:lnTo>
                      <a:pt x="723" y="944"/>
                    </a:lnTo>
                    <a:lnTo>
                      <a:pt x="746" y="944"/>
                    </a:lnTo>
                    <a:lnTo>
                      <a:pt x="746" y="949"/>
                    </a:lnTo>
                    <a:close/>
                    <a:moveTo>
                      <a:pt x="705" y="949"/>
                    </a:moveTo>
                    <a:lnTo>
                      <a:pt x="681" y="949"/>
                    </a:lnTo>
                    <a:lnTo>
                      <a:pt x="681" y="944"/>
                    </a:lnTo>
                    <a:lnTo>
                      <a:pt x="705" y="944"/>
                    </a:lnTo>
                    <a:lnTo>
                      <a:pt x="705" y="949"/>
                    </a:lnTo>
                    <a:close/>
                    <a:moveTo>
                      <a:pt x="663" y="949"/>
                    </a:moveTo>
                    <a:lnTo>
                      <a:pt x="639" y="949"/>
                    </a:lnTo>
                    <a:lnTo>
                      <a:pt x="639" y="944"/>
                    </a:lnTo>
                    <a:lnTo>
                      <a:pt x="663" y="944"/>
                    </a:lnTo>
                    <a:lnTo>
                      <a:pt x="663" y="949"/>
                    </a:lnTo>
                    <a:close/>
                    <a:moveTo>
                      <a:pt x="621" y="949"/>
                    </a:moveTo>
                    <a:lnTo>
                      <a:pt x="597" y="949"/>
                    </a:lnTo>
                    <a:lnTo>
                      <a:pt x="597" y="944"/>
                    </a:lnTo>
                    <a:lnTo>
                      <a:pt x="621" y="944"/>
                    </a:lnTo>
                    <a:lnTo>
                      <a:pt x="621" y="949"/>
                    </a:lnTo>
                    <a:close/>
                    <a:moveTo>
                      <a:pt x="579" y="949"/>
                    </a:moveTo>
                    <a:lnTo>
                      <a:pt x="556" y="949"/>
                    </a:lnTo>
                    <a:lnTo>
                      <a:pt x="556" y="944"/>
                    </a:lnTo>
                    <a:lnTo>
                      <a:pt x="579" y="944"/>
                    </a:lnTo>
                    <a:lnTo>
                      <a:pt x="579" y="949"/>
                    </a:lnTo>
                    <a:close/>
                    <a:moveTo>
                      <a:pt x="538" y="949"/>
                    </a:moveTo>
                    <a:lnTo>
                      <a:pt x="514" y="949"/>
                    </a:lnTo>
                    <a:lnTo>
                      <a:pt x="514" y="944"/>
                    </a:lnTo>
                    <a:lnTo>
                      <a:pt x="538" y="944"/>
                    </a:lnTo>
                    <a:lnTo>
                      <a:pt x="538" y="949"/>
                    </a:lnTo>
                    <a:close/>
                    <a:moveTo>
                      <a:pt x="496" y="949"/>
                    </a:moveTo>
                    <a:lnTo>
                      <a:pt x="472" y="949"/>
                    </a:lnTo>
                    <a:lnTo>
                      <a:pt x="472" y="944"/>
                    </a:lnTo>
                    <a:lnTo>
                      <a:pt x="496" y="944"/>
                    </a:lnTo>
                    <a:lnTo>
                      <a:pt x="496" y="949"/>
                    </a:lnTo>
                    <a:close/>
                    <a:moveTo>
                      <a:pt x="454" y="949"/>
                    </a:moveTo>
                    <a:lnTo>
                      <a:pt x="430" y="949"/>
                    </a:lnTo>
                    <a:lnTo>
                      <a:pt x="430" y="944"/>
                    </a:lnTo>
                    <a:lnTo>
                      <a:pt x="454" y="944"/>
                    </a:lnTo>
                    <a:lnTo>
                      <a:pt x="454" y="949"/>
                    </a:lnTo>
                    <a:close/>
                    <a:moveTo>
                      <a:pt x="412" y="949"/>
                    </a:moveTo>
                    <a:lnTo>
                      <a:pt x="389" y="949"/>
                    </a:lnTo>
                    <a:lnTo>
                      <a:pt x="389" y="944"/>
                    </a:lnTo>
                    <a:lnTo>
                      <a:pt x="412" y="944"/>
                    </a:lnTo>
                    <a:lnTo>
                      <a:pt x="412" y="949"/>
                    </a:lnTo>
                    <a:close/>
                    <a:moveTo>
                      <a:pt x="371" y="949"/>
                    </a:moveTo>
                    <a:lnTo>
                      <a:pt x="347" y="949"/>
                    </a:lnTo>
                    <a:lnTo>
                      <a:pt x="347" y="944"/>
                    </a:lnTo>
                    <a:lnTo>
                      <a:pt x="371" y="944"/>
                    </a:lnTo>
                    <a:lnTo>
                      <a:pt x="371" y="949"/>
                    </a:lnTo>
                    <a:close/>
                    <a:moveTo>
                      <a:pt x="329" y="949"/>
                    </a:moveTo>
                    <a:lnTo>
                      <a:pt x="305" y="949"/>
                    </a:lnTo>
                    <a:lnTo>
                      <a:pt x="305" y="944"/>
                    </a:lnTo>
                    <a:lnTo>
                      <a:pt x="329" y="944"/>
                    </a:lnTo>
                    <a:lnTo>
                      <a:pt x="329" y="949"/>
                    </a:lnTo>
                    <a:close/>
                    <a:moveTo>
                      <a:pt x="287" y="949"/>
                    </a:moveTo>
                    <a:lnTo>
                      <a:pt x="263" y="949"/>
                    </a:lnTo>
                    <a:lnTo>
                      <a:pt x="263" y="944"/>
                    </a:lnTo>
                    <a:lnTo>
                      <a:pt x="287" y="944"/>
                    </a:lnTo>
                    <a:lnTo>
                      <a:pt x="287" y="949"/>
                    </a:lnTo>
                    <a:close/>
                    <a:moveTo>
                      <a:pt x="245" y="949"/>
                    </a:moveTo>
                    <a:lnTo>
                      <a:pt x="222" y="949"/>
                    </a:lnTo>
                    <a:lnTo>
                      <a:pt x="222" y="944"/>
                    </a:lnTo>
                    <a:lnTo>
                      <a:pt x="245" y="944"/>
                    </a:lnTo>
                    <a:lnTo>
                      <a:pt x="245" y="949"/>
                    </a:lnTo>
                    <a:close/>
                    <a:moveTo>
                      <a:pt x="204" y="949"/>
                    </a:moveTo>
                    <a:lnTo>
                      <a:pt x="180" y="949"/>
                    </a:lnTo>
                    <a:lnTo>
                      <a:pt x="180" y="944"/>
                    </a:lnTo>
                    <a:lnTo>
                      <a:pt x="204" y="944"/>
                    </a:lnTo>
                    <a:lnTo>
                      <a:pt x="204" y="949"/>
                    </a:lnTo>
                    <a:close/>
                    <a:moveTo>
                      <a:pt x="162" y="949"/>
                    </a:moveTo>
                    <a:lnTo>
                      <a:pt x="154" y="949"/>
                    </a:lnTo>
                    <a:lnTo>
                      <a:pt x="145" y="949"/>
                    </a:lnTo>
                    <a:lnTo>
                      <a:pt x="138" y="948"/>
                    </a:lnTo>
                    <a:lnTo>
                      <a:pt x="139" y="943"/>
                    </a:lnTo>
                    <a:lnTo>
                      <a:pt x="146" y="943"/>
                    </a:lnTo>
                    <a:lnTo>
                      <a:pt x="146" y="943"/>
                    </a:lnTo>
                    <a:lnTo>
                      <a:pt x="154" y="944"/>
                    </a:lnTo>
                    <a:lnTo>
                      <a:pt x="154" y="944"/>
                    </a:lnTo>
                    <a:lnTo>
                      <a:pt x="162" y="944"/>
                    </a:lnTo>
                    <a:lnTo>
                      <a:pt x="162" y="949"/>
                    </a:lnTo>
                    <a:close/>
                    <a:moveTo>
                      <a:pt x="120" y="945"/>
                    </a:moveTo>
                    <a:lnTo>
                      <a:pt x="114" y="943"/>
                    </a:lnTo>
                    <a:lnTo>
                      <a:pt x="106" y="941"/>
                    </a:lnTo>
                    <a:lnTo>
                      <a:pt x="99" y="938"/>
                    </a:lnTo>
                    <a:lnTo>
                      <a:pt x="97" y="937"/>
                    </a:lnTo>
                    <a:lnTo>
                      <a:pt x="99" y="933"/>
                    </a:lnTo>
                    <a:lnTo>
                      <a:pt x="101" y="933"/>
                    </a:lnTo>
                    <a:lnTo>
                      <a:pt x="101" y="933"/>
                    </a:lnTo>
                    <a:lnTo>
                      <a:pt x="108" y="936"/>
                    </a:lnTo>
                    <a:lnTo>
                      <a:pt x="108" y="936"/>
                    </a:lnTo>
                    <a:lnTo>
                      <a:pt x="116" y="938"/>
                    </a:lnTo>
                    <a:lnTo>
                      <a:pt x="115" y="938"/>
                    </a:lnTo>
                    <a:lnTo>
                      <a:pt x="122" y="939"/>
                    </a:lnTo>
                    <a:lnTo>
                      <a:pt x="120" y="945"/>
                    </a:lnTo>
                    <a:close/>
                    <a:moveTo>
                      <a:pt x="81" y="930"/>
                    </a:moveTo>
                    <a:lnTo>
                      <a:pt x="78" y="929"/>
                    </a:lnTo>
                    <a:lnTo>
                      <a:pt x="71" y="925"/>
                    </a:lnTo>
                    <a:lnTo>
                      <a:pt x="65" y="921"/>
                    </a:lnTo>
                    <a:lnTo>
                      <a:pt x="61" y="918"/>
                    </a:lnTo>
                    <a:lnTo>
                      <a:pt x="64" y="914"/>
                    </a:lnTo>
                    <a:lnTo>
                      <a:pt x="69" y="917"/>
                    </a:lnTo>
                    <a:lnTo>
                      <a:pt x="68" y="917"/>
                    </a:lnTo>
                    <a:lnTo>
                      <a:pt x="75" y="920"/>
                    </a:lnTo>
                    <a:lnTo>
                      <a:pt x="75" y="920"/>
                    </a:lnTo>
                    <a:lnTo>
                      <a:pt x="81" y="924"/>
                    </a:lnTo>
                    <a:lnTo>
                      <a:pt x="81" y="924"/>
                    </a:lnTo>
                    <a:lnTo>
                      <a:pt x="84" y="925"/>
                    </a:lnTo>
                    <a:lnTo>
                      <a:pt x="81" y="930"/>
                    </a:lnTo>
                    <a:close/>
                    <a:moveTo>
                      <a:pt x="47" y="907"/>
                    </a:moveTo>
                    <a:lnTo>
                      <a:pt x="37" y="897"/>
                    </a:lnTo>
                    <a:lnTo>
                      <a:pt x="32" y="892"/>
                    </a:lnTo>
                    <a:lnTo>
                      <a:pt x="31" y="891"/>
                    </a:lnTo>
                    <a:lnTo>
                      <a:pt x="36" y="888"/>
                    </a:lnTo>
                    <a:lnTo>
                      <a:pt x="37" y="888"/>
                    </a:lnTo>
                    <a:lnTo>
                      <a:pt x="37" y="888"/>
                    </a:lnTo>
                    <a:lnTo>
                      <a:pt x="41" y="894"/>
                    </a:lnTo>
                    <a:lnTo>
                      <a:pt x="41" y="893"/>
                    </a:lnTo>
                    <a:lnTo>
                      <a:pt x="51" y="903"/>
                    </a:lnTo>
                    <a:lnTo>
                      <a:pt x="47" y="907"/>
                    </a:lnTo>
                    <a:close/>
                    <a:moveTo>
                      <a:pt x="21" y="877"/>
                    </a:moveTo>
                    <a:lnTo>
                      <a:pt x="19" y="874"/>
                    </a:lnTo>
                    <a:lnTo>
                      <a:pt x="16" y="868"/>
                    </a:lnTo>
                    <a:lnTo>
                      <a:pt x="12" y="861"/>
                    </a:lnTo>
                    <a:lnTo>
                      <a:pt x="11" y="858"/>
                    </a:lnTo>
                    <a:lnTo>
                      <a:pt x="16" y="856"/>
                    </a:lnTo>
                    <a:lnTo>
                      <a:pt x="18" y="859"/>
                    </a:lnTo>
                    <a:lnTo>
                      <a:pt x="18" y="859"/>
                    </a:lnTo>
                    <a:lnTo>
                      <a:pt x="21" y="865"/>
                    </a:lnTo>
                    <a:lnTo>
                      <a:pt x="21" y="865"/>
                    </a:lnTo>
                    <a:lnTo>
                      <a:pt x="25" y="871"/>
                    </a:lnTo>
                    <a:lnTo>
                      <a:pt x="25" y="871"/>
                    </a:lnTo>
                    <a:lnTo>
                      <a:pt x="27" y="874"/>
                    </a:lnTo>
                    <a:lnTo>
                      <a:pt x="21" y="877"/>
                    </a:lnTo>
                    <a:close/>
                    <a:moveTo>
                      <a:pt x="5" y="842"/>
                    </a:moveTo>
                    <a:lnTo>
                      <a:pt x="5" y="841"/>
                    </a:lnTo>
                    <a:lnTo>
                      <a:pt x="3" y="834"/>
                    </a:lnTo>
                    <a:lnTo>
                      <a:pt x="2" y="827"/>
                    </a:lnTo>
                    <a:lnTo>
                      <a:pt x="1" y="821"/>
                    </a:lnTo>
                    <a:lnTo>
                      <a:pt x="7" y="820"/>
                    </a:lnTo>
                    <a:lnTo>
                      <a:pt x="8" y="826"/>
                    </a:lnTo>
                    <a:lnTo>
                      <a:pt x="7" y="826"/>
                    </a:lnTo>
                    <a:lnTo>
                      <a:pt x="9" y="833"/>
                    </a:lnTo>
                    <a:lnTo>
                      <a:pt x="9" y="833"/>
                    </a:lnTo>
                    <a:lnTo>
                      <a:pt x="11" y="840"/>
                    </a:lnTo>
                    <a:lnTo>
                      <a:pt x="11" y="840"/>
                    </a:lnTo>
                    <a:lnTo>
                      <a:pt x="11" y="841"/>
                    </a:lnTo>
                    <a:lnTo>
                      <a:pt x="5" y="842"/>
                    </a:lnTo>
                    <a:close/>
                  </a:path>
                </a:pathLst>
              </a:custGeom>
              <a:solidFill>
                <a:srgbClr val="AABC86"/>
              </a:solidFill>
              <a:ln w="0" cap="flat">
                <a:solidFill>
                  <a:srgbClr val="104886"/>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0">
                <a:extLst>
                  <a:ext uri="{FF2B5EF4-FFF2-40B4-BE49-F238E27FC236}">
                    <a16:creationId xmlns:a16="http://schemas.microsoft.com/office/drawing/2014/main" id="{8FB9BD89-60BB-445B-8020-B633FC1470F4}"/>
                  </a:ext>
                </a:extLst>
              </p:cNvPr>
              <p:cNvSpPr>
                <a:spLocks noEditPoints="1"/>
              </p:cNvSpPr>
              <p:nvPr/>
            </p:nvSpPr>
            <p:spPr bwMode="auto">
              <a:xfrm>
                <a:off x="4554247" y="1659731"/>
                <a:ext cx="1525588" cy="1493838"/>
              </a:xfrm>
              <a:custGeom>
                <a:avLst/>
                <a:gdLst>
                  <a:gd name="T0" fmla="*/ 0 w 961"/>
                  <a:gd name="T1" fmla="*/ 723 h 941"/>
                  <a:gd name="T2" fmla="*/ 0 w 961"/>
                  <a:gd name="T3" fmla="*/ 627 h 941"/>
                  <a:gd name="T4" fmla="*/ 6 w 961"/>
                  <a:gd name="T5" fmla="*/ 553 h 941"/>
                  <a:gd name="T6" fmla="*/ 6 w 961"/>
                  <a:gd name="T7" fmla="*/ 500 h 941"/>
                  <a:gd name="T8" fmla="*/ 0 w 961"/>
                  <a:gd name="T9" fmla="*/ 425 h 941"/>
                  <a:gd name="T10" fmla="*/ 0 w 961"/>
                  <a:gd name="T11" fmla="*/ 314 h 941"/>
                  <a:gd name="T12" fmla="*/ 0 w 961"/>
                  <a:gd name="T13" fmla="*/ 218 h 941"/>
                  <a:gd name="T14" fmla="*/ 1 w 961"/>
                  <a:gd name="T15" fmla="*/ 144 h 941"/>
                  <a:gd name="T16" fmla="*/ 12 w 961"/>
                  <a:gd name="T17" fmla="*/ 108 h 941"/>
                  <a:gd name="T18" fmla="*/ 16 w 961"/>
                  <a:gd name="T19" fmla="*/ 82 h 941"/>
                  <a:gd name="T20" fmla="*/ 12 w 961"/>
                  <a:gd name="T21" fmla="*/ 91 h 941"/>
                  <a:gd name="T22" fmla="*/ 33 w 961"/>
                  <a:gd name="T23" fmla="*/ 58 h 941"/>
                  <a:gd name="T24" fmla="*/ 69 w 961"/>
                  <a:gd name="T25" fmla="*/ 33 h 941"/>
                  <a:gd name="T26" fmla="*/ 116 w 961"/>
                  <a:gd name="T27" fmla="*/ 12 h 941"/>
                  <a:gd name="T28" fmla="*/ 164 w 961"/>
                  <a:gd name="T29" fmla="*/ 0 h 941"/>
                  <a:gd name="T30" fmla="*/ 206 w 961"/>
                  <a:gd name="T31" fmla="*/ 0 h 941"/>
                  <a:gd name="T32" fmla="*/ 289 w 961"/>
                  <a:gd name="T33" fmla="*/ 5 h 941"/>
                  <a:gd name="T34" fmla="*/ 349 w 961"/>
                  <a:gd name="T35" fmla="*/ 5 h 941"/>
                  <a:gd name="T36" fmla="*/ 432 w 961"/>
                  <a:gd name="T37" fmla="*/ 0 h 941"/>
                  <a:gd name="T38" fmla="*/ 557 w 961"/>
                  <a:gd name="T39" fmla="*/ 0 h 941"/>
                  <a:gd name="T40" fmla="*/ 665 w 961"/>
                  <a:gd name="T41" fmla="*/ 0 h 941"/>
                  <a:gd name="T42" fmla="*/ 748 w 961"/>
                  <a:gd name="T43" fmla="*/ 5 h 941"/>
                  <a:gd name="T44" fmla="*/ 832 w 961"/>
                  <a:gd name="T45" fmla="*/ 3 h 941"/>
                  <a:gd name="T46" fmla="*/ 850 w 961"/>
                  <a:gd name="T47" fmla="*/ 7 h 941"/>
                  <a:gd name="T48" fmla="*/ 853 w 961"/>
                  <a:gd name="T49" fmla="*/ 14 h 941"/>
                  <a:gd name="T50" fmla="*/ 893 w 961"/>
                  <a:gd name="T51" fmla="*/ 33 h 941"/>
                  <a:gd name="T52" fmla="*/ 930 w 961"/>
                  <a:gd name="T53" fmla="*/ 68 h 941"/>
                  <a:gd name="T54" fmla="*/ 949 w 961"/>
                  <a:gd name="T55" fmla="*/ 88 h 941"/>
                  <a:gd name="T56" fmla="*/ 944 w 961"/>
                  <a:gd name="T57" fmla="*/ 80 h 941"/>
                  <a:gd name="T58" fmla="*/ 952 w 961"/>
                  <a:gd name="T59" fmla="*/ 116 h 941"/>
                  <a:gd name="T60" fmla="*/ 955 w 961"/>
                  <a:gd name="T61" fmla="*/ 211 h 941"/>
                  <a:gd name="T62" fmla="*/ 955 w 961"/>
                  <a:gd name="T63" fmla="*/ 264 h 941"/>
                  <a:gd name="T64" fmla="*/ 961 w 961"/>
                  <a:gd name="T65" fmla="*/ 339 h 941"/>
                  <a:gd name="T66" fmla="*/ 961 w 961"/>
                  <a:gd name="T67" fmla="*/ 450 h 941"/>
                  <a:gd name="T68" fmla="*/ 961 w 961"/>
                  <a:gd name="T69" fmla="*/ 546 h 941"/>
                  <a:gd name="T70" fmla="*/ 955 w 961"/>
                  <a:gd name="T71" fmla="*/ 620 h 941"/>
                  <a:gd name="T72" fmla="*/ 955 w 961"/>
                  <a:gd name="T73" fmla="*/ 673 h 941"/>
                  <a:gd name="T74" fmla="*/ 961 w 961"/>
                  <a:gd name="T75" fmla="*/ 748 h 941"/>
                  <a:gd name="T76" fmla="*/ 961 w 961"/>
                  <a:gd name="T77" fmla="*/ 785 h 941"/>
                  <a:gd name="T78" fmla="*/ 952 w 961"/>
                  <a:gd name="T79" fmla="*/ 825 h 941"/>
                  <a:gd name="T80" fmla="*/ 933 w 961"/>
                  <a:gd name="T81" fmla="*/ 869 h 941"/>
                  <a:gd name="T82" fmla="*/ 910 w 961"/>
                  <a:gd name="T83" fmla="*/ 895 h 941"/>
                  <a:gd name="T84" fmla="*/ 874 w 961"/>
                  <a:gd name="T85" fmla="*/ 920 h 941"/>
                  <a:gd name="T86" fmla="*/ 831 w 961"/>
                  <a:gd name="T87" fmla="*/ 939 h 941"/>
                  <a:gd name="T88" fmla="*/ 808 w 961"/>
                  <a:gd name="T89" fmla="*/ 941 h 941"/>
                  <a:gd name="T90" fmla="*/ 747 w 961"/>
                  <a:gd name="T91" fmla="*/ 941 h 941"/>
                  <a:gd name="T92" fmla="*/ 664 w 961"/>
                  <a:gd name="T93" fmla="*/ 936 h 941"/>
                  <a:gd name="T94" fmla="*/ 604 w 961"/>
                  <a:gd name="T95" fmla="*/ 936 h 941"/>
                  <a:gd name="T96" fmla="*/ 521 w 961"/>
                  <a:gd name="T97" fmla="*/ 941 h 941"/>
                  <a:gd name="T98" fmla="*/ 395 w 961"/>
                  <a:gd name="T99" fmla="*/ 941 h 941"/>
                  <a:gd name="T100" fmla="*/ 288 w 961"/>
                  <a:gd name="T101" fmla="*/ 941 h 941"/>
                  <a:gd name="T102" fmla="*/ 204 w 961"/>
                  <a:gd name="T103" fmla="*/ 936 h 941"/>
                  <a:gd name="T104" fmla="*/ 122 w 961"/>
                  <a:gd name="T105" fmla="*/ 937 h 941"/>
                  <a:gd name="T106" fmla="*/ 103 w 961"/>
                  <a:gd name="T107" fmla="*/ 932 h 941"/>
                  <a:gd name="T108" fmla="*/ 102 w 961"/>
                  <a:gd name="T109" fmla="*/ 925 h 941"/>
                  <a:gd name="T110" fmla="*/ 63 w 961"/>
                  <a:gd name="T111" fmla="*/ 905 h 941"/>
                  <a:gd name="T112" fmla="*/ 27 w 961"/>
                  <a:gd name="T113" fmla="*/ 866 h 941"/>
                  <a:gd name="T114" fmla="*/ 10 w 961"/>
                  <a:gd name="T115" fmla="*/ 847 h 941"/>
                  <a:gd name="T116" fmla="*/ 14 w 961"/>
                  <a:gd name="T117" fmla="*/ 855 h 941"/>
                  <a:gd name="T118" fmla="*/ 2 w 961"/>
                  <a:gd name="T119" fmla="*/ 818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1" h="941">
                    <a:moveTo>
                      <a:pt x="0" y="797"/>
                    </a:moveTo>
                    <a:lnTo>
                      <a:pt x="0" y="776"/>
                    </a:lnTo>
                    <a:lnTo>
                      <a:pt x="6" y="776"/>
                    </a:lnTo>
                    <a:lnTo>
                      <a:pt x="6" y="797"/>
                    </a:lnTo>
                    <a:lnTo>
                      <a:pt x="0" y="797"/>
                    </a:lnTo>
                    <a:close/>
                    <a:moveTo>
                      <a:pt x="0" y="760"/>
                    </a:moveTo>
                    <a:lnTo>
                      <a:pt x="0" y="739"/>
                    </a:lnTo>
                    <a:lnTo>
                      <a:pt x="6" y="739"/>
                    </a:lnTo>
                    <a:lnTo>
                      <a:pt x="6" y="760"/>
                    </a:lnTo>
                    <a:lnTo>
                      <a:pt x="0" y="760"/>
                    </a:lnTo>
                    <a:close/>
                    <a:moveTo>
                      <a:pt x="0" y="723"/>
                    </a:moveTo>
                    <a:lnTo>
                      <a:pt x="0" y="701"/>
                    </a:lnTo>
                    <a:lnTo>
                      <a:pt x="6" y="701"/>
                    </a:lnTo>
                    <a:lnTo>
                      <a:pt x="6" y="723"/>
                    </a:lnTo>
                    <a:lnTo>
                      <a:pt x="0" y="723"/>
                    </a:lnTo>
                    <a:close/>
                    <a:moveTo>
                      <a:pt x="0" y="686"/>
                    </a:moveTo>
                    <a:lnTo>
                      <a:pt x="0" y="664"/>
                    </a:lnTo>
                    <a:lnTo>
                      <a:pt x="6" y="664"/>
                    </a:lnTo>
                    <a:lnTo>
                      <a:pt x="6" y="686"/>
                    </a:lnTo>
                    <a:lnTo>
                      <a:pt x="0" y="686"/>
                    </a:lnTo>
                    <a:close/>
                    <a:moveTo>
                      <a:pt x="0" y="648"/>
                    </a:moveTo>
                    <a:lnTo>
                      <a:pt x="0" y="627"/>
                    </a:lnTo>
                    <a:lnTo>
                      <a:pt x="6" y="627"/>
                    </a:lnTo>
                    <a:lnTo>
                      <a:pt x="6" y="648"/>
                    </a:lnTo>
                    <a:lnTo>
                      <a:pt x="0" y="648"/>
                    </a:lnTo>
                    <a:close/>
                    <a:moveTo>
                      <a:pt x="0" y="611"/>
                    </a:moveTo>
                    <a:lnTo>
                      <a:pt x="0" y="590"/>
                    </a:lnTo>
                    <a:lnTo>
                      <a:pt x="6" y="590"/>
                    </a:lnTo>
                    <a:lnTo>
                      <a:pt x="6" y="611"/>
                    </a:lnTo>
                    <a:lnTo>
                      <a:pt x="0" y="611"/>
                    </a:lnTo>
                    <a:close/>
                    <a:moveTo>
                      <a:pt x="0" y="574"/>
                    </a:moveTo>
                    <a:lnTo>
                      <a:pt x="0" y="553"/>
                    </a:lnTo>
                    <a:lnTo>
                      <a:pt x="6" y="553"/>
                    </a:lnTo>
                    <a:lnTo>
                      <a:pt x="6" y="574"/>
                    </a:lnTo>
                    <a:lnTo>
                      <a:pt x="0" y="574"/>
                    </a:lnTo>
                    <a:close/>
                    <a:moveTo>
                      <a:pt x="0" y="537"/>
                    </a:moveTo>
                    <a:lnTo>
                      <a:pt x="0" y="516"/>
                    </a:lnTo>
                    <a:lnTo>
                      <a:pt x="6" y="516"/>
                    </a:lnTo>
                    <a:lnTo>
                      <a:pt x="6" y="537"/>
                    </a:lnTo>
                    <a:lnTo>
                      <a:pt x="0" y="537"/>
                    </a:lnTo>
                    <a:close/>
                    <a:moveTo>
                      <a:pt x="0" y="500"/>
                    </a:moveTo>
                    <a:lnTo>
                      <a:pt x="0" y="478"/>
                    </a:lnTo>
                    <a:lnTo>
                      <a:pt x="6" y="478"/>
                    </a:lnTo>
                    <a:lnTo>
                      <a:pt x="6" y="500"/>
                    </a:lnTo>
                    <a:lnTo>
                      <a:pt x="0" y="500"/>
                    </a:lnTo>
                    <a:close/>
                    <a:moveTo>
                      <a:pt x="0" y="462"/>
                    </a:moveTo>
                    <a:lnTo>
                      <a:pt x="0" y="441"/>
                    </a:lnTo>
                    <a:lnTo>
                      <a:pt x="6" y="441"/>
                    </a:lnTo>
                    <a:lnTo>
                      <a:pt x="6" y="462"/>
                    </a:lnTo>
                    <a:lnTo>
                      <a:pt x="0" y="462"/>
                    </a:lnTo>
                    <a:close/>
                    <a:moveTo>
                      <a:pt x="0" y="425"/>
                    </a:moveTo>
                    <a:lnTo>
                      <a:pt x="0" y="404"/>
                    </a:lnTo>
                    <a:lnTo>
                      <a:pt x="6" y="404"/>
                    </a:lnTo>
                    <a:lnTo>
                      <a:pt x="6" y="425"/>
                    </a:lnTo>
                    <a:lnTo>
                      <a:pt x="0" y="425"/>
                    </a:lnTo>
                    <a:close/>
                    <a:moveTo>
                      <a:pt x="0" y="388"/>
                    </a:moveTo>
                    <a:lnTo>
                      <a:pt x="0" y="367"/>
                    </a:lnTo>
                    <a:lnTo>
                      <a:pt x="6" y="367"/>
                    </a:lnTo>
                    <a:lnTo>
                      <a:pt x="6" y="388"/>
                    </a:lnTo>
                    <a:lnTo>
                      <a:pt x="0" y="388"/>
                    </a:lnTo>
                    <a:close/>
                    <a:moveTo>
                      <a:pt x="0" y="351"/>
                    </a:moveTo>
                    <a:lnTo>
                      <a:pt x="0" y="330"/>
                    </a:lnTo>
                    <a:lnTo>
                      <a:pt x="6" y="330"/>
                    </a:lnTo>
                    <a:lnTo>
                      <a:pt x="6" y="351"/>
                    </a:lnTo>
                    <a:lnTo>
                      <a:pt x="0" y="351"/>
                    </a:lnTo>
                    <a:close/>
                    <a:moveTo>
                      <a:pt x="0" y="314"/>
                    </a:moveTo>
                    <a:lnTo>
                      <a:pt x="0" y="293"/>
                    </a:lnTo>
                    <a:lnTo>
                      <a:pt x="6" y="293"/>
                    </a:lnTo>
                    <a:lnTo>
                      <a:pt x="6" y="314"/>
                    </a:lnTo>
                    <a:lnTo>
                      <a:pt x="0" y="314"/>
                    </a:lnTo>
                    <a:close/>
                    <a:moveTo>
                      <a:pt x="0" y="277"/>
                    </a:moveTo>
                    <a:lnTo>
                      <a:pt x="0" y="255"/>
                    </a:lnTo>
                    <a:lnTo>
                      <a:pt x="6" y="255"/>
                    </a:lnTo>
                    <a:lnTo>
                      <a:pt x="6" y="277"/>
                    </a:lnTo>
                    <a:lnTo>
                      <a:pt x="0" y="277"/>
                    </a:lnTo>
                    <a:close/>
                    <a:moveTo>
                      <a:pt x="0" y="239"/>
                    </a:moveTo>
                    <a:lnTo>
                      <a:pt x="0" y="218"/>
                    </a:lnTo>
                    <a:lnTo>
                      <a:pt x="6" y="218"/>
                    </a:lnTo>
                    <a:lnTo>
                      <a:pt x="6" y="239"/>
                    </a:lnTo>
                    <a:lnTo>
                      <a:pt x="0" y="239"/>
                    </a:lnTo>
                    <a:close/>
                    <a:moveTo>
                      <a:pt x="0" y="202"/>
                    </a:moveTo>
                    <a:lnTo>
                      <a:pt x="0" y="181"/>
                    </a:lnTo>
                    <a:lnTo>
                      <a:pt x="6" y="181"/>
                    </a:lnTo>
                    <a:lnTo>
                      <a:pt x="6" y="202"/>
                    </a:lnTo>
                    <a:lnTo>
                      <a:pt x="0" y="202"/>
                    </a:lnTo>
                    <a:close/>
                    <a:moveTo>
                      <a:pt x="0" y="165"/>
                    </a:moveTo>
                    <a:lnTo>
                      <a:pt x="0" y="145"/>
                    </a:lnTo>
                    <a:lnTo>
                      <a:pt x="1" y="144"/>
                    </a:lnTo>
                    <a:lnTo>
                      <a:pt x="6" y="144"/>
                    </a:lnTo>
                    <a:lnTo>
                      <a:pt x="6" y="145"/>
                    </a:lnTo>
                    <a:lnTo>
                      <a:pt x="6" y="145"/>
                    </a:lnTo>
                    <a:lnTo>
                      <a:pt x="6" y="165"/>
                    </a:lnTo>
                    <a:lnTo>
                      <a:pt x="0" y="165"/>
                    </a:lnTo>
                    <a:close/>
                    <a:moveTo>
                      <a:pt x="2" y="128"/>
                    </a:moveTo>
                    <a:lnTo>
                      <a:pt x="2" y="123"/>
                    </a:lnTo>
                    <a:lnTo>
                      <a:pt x="4" y="115"/>
                    </a:lnTo>
                    <a:lnTo>
                      <a:pt x="6" y="108"/>
                    </a:lnTo>
                    <a:lnTo>
                      <a:pt x="6" y="106"/>
                    </a:lnTo>
                    <a:lnTo>
                      <a:pt x="12" y="108"/>
                    </a:lnTo>
                    <a:lnTo>
                      <a:pt x="11" y="110"/>
                    </a:lnTo>
                    <a:lnTo>
                      <a:pt x="11" y="110"/>
                    </a:lnTo>
                    <a:lnTo>
                      <a:pt x="9" y="117"/>
                    </a:lnTo>
                    <a:lnTo>
                      <a:pt x="9" y="116"/>
                    </a:lnTo>
                    <a:lnTo>
                      <a:pt x="8" y="124"/>
                    </a:lnTo>
                    <a:lnTo>
                      <a:pt x="8" y="123"/>
                    </a:lnTo>
                    <a:lnTo>
                      <a:pt x="7" y="128"/>
                    </a:lnTo>
                    <a:lnTo>
                      <a:pt x="2" y="128"/>
                    </a:lnTo>
                    <a:close/>
                    <a:moveTo>
                      <a:pt x="12" y="91"/>
                    </a:moveTo>
                    <a:lnTo>
                      <a:pt x="13" y="88"/>
                    </a:lnTo>
                    <a:lnTo>
                      <a:pt x="16" y="82"/>
                    </a:lnTo>
                    <a:lnTo>
                      <a:pt x="20" y="76"/>
                    </a:lnTo>
                    <a:lnTo>
                      <a:pt x="23" y="72"/>
                    </a:lnTo>
                    <a:lnTo>
                      <a:pt x="28" y="74"/>
                    </a:lnTo>
                    <a:lnTo>
                      <a:pt x="25" y="78"/>
                    </a:lnTo>
                    <a:lnTo>
                      <a:pt x="25" y="78"/>
                    </a:lnTo>
                    <a:lnTo>
                      <a:pt x="22" y="84"/>
                    </a:lnTo>
                    <a:lnTo>
                      <a:pt x="22" y="84"/>
                    </a:lnTo>
                    <a:lnTo>
                      <a:pt x="19" y="91"/>
                    </a:lnTo>
                    <a:lnTo>
                      <a:pt x="19" y="90"/>
                    </a:lnTo>
                    <a:lnTo>
                      <a:pt x="17" y="93"/>
                    </a:lnTo>
                    <a:lnTo>
                      <a:pt x="12" y="91"/>
                    </a:lnTo>
                    <a:close/>
                    <a:moveTo>
                      <a:pt x="33" y="58"/>
                    </a:moveTo>
                    <a:lnTo>
                      <a:pt x="37" y="53"/>
                    </a:lnTo>
                    <a:lnTo>
                      <a:pt x="48" y="42"/>
                    </a:lnTo>
                    <a:lnTo>
                      <a:pt x="49" y="42"/>
                    </a:lnTo>
                    <a:lnTo>
                      <a:pt x="53" y="46"/>
                    </a:lnTo>
                    <a:lnTo>
                      <a:pt x="52" y="46"/>
                    </a:lnTo>
                    <a:lnTo>
                      <a:pt x="52" y="46"/>
                    </a:lnTo>
                    <a:lnTo>
                      <a:pt x="42" y="56"/>
                    </a:lnTo>
                    <a:lnTo>
                      <a:pt x="42" y="56"/>
                    </a:lnTo>
                    <a:lnTo>
                      <a:pt x="37" y="61"/>
                    </a:lnTo>
                    <a:lnTo>
                      <a:pt x="33" y="58"/>
                    </a:lnTo>
                    <a:close/>
                    <a:moveTo>
                      <a:pt x="62" y="31"/>
                    </a:moveTo>
                    <a:lnTo>
                      <a:pt x="66" y="29"/>
                    </a:lnTo>
                    <a:lnTo>
                      <a:pt x="72" y="25"/>
                    </a:lnTo>
                    <a:lnTo>
                      <a:pt x="78" y="21"/>
                    </a:lnTo>
                    <a:lnTo>
                      <a:pt x="83" y="19"/>
                    </a:lnTo>
                    <a:lnTo>
                      <a:pt x="85" y="24"/>
                    </a:lnTo>
                    <a:lnTo>
                      <a:pt x="82" y="26"/>
                    </a:lnTo>
                    <a:lnTo>
                      <a:pt x="82" y="26"/>
                    </a:lnTo>
                    <a:lnTo>
                      <a:pt x="75" y="29"/>
                    </a:lnTo>
                    <a:lnTo>
                      <a:pt x="75" y="29"/>
                    </a:lnTo>
                    <a:lnTo>
                      <a:pt x="69" y="33"/>
                    </a:lnTo>
                    <a:lnTo>
                      <a:pt x="69" y="33"/>
                    </a:lnTo>
                    <a:lnTo>
                      <a:pt x="66" y="35"/>
                    </a:lnTo>
                    <a:lnTo>
                      <a:pt x="62" y="31"/>
                    </a:lnTo>
                    <a:close/>
                    <a:moveTo>
                      <a:pt x="99" y="12"/>
                    </a:moveTo>
                    <a:lnTo>
                      <a:pt x="99" y="12"/>
                    </a:lnTo>
                    <a:lnTo>
                      <a:pt x="107" y="9"/>
                    </a:lnTo>
                    <a:lnTo>
                      <a:pt x="114" y="7"/>
                    </a:lnTo>
                    <a:lnTo>
                      <a:pt x="122" y="5"/>
                    </a:lnTo>
                    <a:lnTo>
                      <a:pt x="123" y="10"/>
                    </a:lnTo>
                    <a:lnTo>
                      <a:pt x="116" y="12"/>
                    </a:lnTo>
                    <a:lnTo>
                      <a:pt x="116" y="12"/>
                    </a:lnTo>
                    <a:lnTo>
                      <a:pt x="109" y="14"/>
                    </a:lnTo>
                    <a:lnTo>
                      <a:pt x="109" y="14"/>
                    </a:lnTo>
                    <a:lnTo>
                      <a:pt x="102" y="16"/>
                    </a:lnTo>
                    <a:lnTo>
                      <a:pt x="102" y="16"/>
                    </a:lnTo>
                    <a:lnTo>
                      <a:pt x="101" y="17"/>
                    </a:lnTo>
                    <a:lnTo>
                      <a:pt x="99" y="12"/>
                    </a:lnTo>
                    <a:close/>
                    <a:moveTo>
                      <a:pt x="140" y="2"/>
                    </a:moveTo>
                    <a:lnTo>
                      <a:pt x="146" y="1"/>
                    </a:lnTo>
                    <a:lnTo>
                      <a:pt x="154" y="0"/>
                    </a:lnTo>
                    <a:lnTo>
                      <a:pt x="163" y="0"/>
                    </a:lnTo>
                    <a:lnTo>
                      <a:pt x="164" y="0"/>
                    </a:lnTo>
                    <a:lnTo>
                      <a:pt x="164" y="5"/>
                    </a:lnTo>
                    <a:lnTo>
                      <a:pt x="163" y="5"/>
                    </a:lnTo>
                    <a:lnTo>
                      <a:pt x="163" y="5"/>
                    </a:lnTo>
                    <a:lnTo>
                      <a:pt x="154" y="6"/>
                    </a:lnTo>
                    <a:lnTo>
                      <a:pt x="155" y="6"/>
                    </a:lnTo>
                    <a:lnTo>
                      <a:pt x="146" y="6"/>
                    </a:lnTo>
                    <a:lnTo>
                      <a:pt x="147" y="6"/>
                    </a:lnTo>
                    <a:lnTo>
                      <a:pt x="140" y="7"/>
                    </a:lnTo>
                    <a:lnTo>
                      <a:pt x="140" y="2"/>
                    </a:lnTo>
                    <a:close/>
                    <a:moveTo>
                      <a:pt x="182" y="0"/>
                    </a:moveTo>
                    <a:lnTo>
                      <a:pt x="206" y="0"/>
                    </a:lnTo>
                    <a:lnTo>
                      <a:pt x="206" y="5"/>
                    </a:lnTo>
                    <a:lnTo>
                      <a:pt x="182" y="5"/>
                    </a:lnTo>
                    <a:lnTo>
                      <a:pt x="182" y="0"/>
                    </a:lnTo>
                    <a:close/>
                    <a:moveTo>
                      <a:pt x="223" y="0"/>
                    </a:moveTo>
                    <a:lnTo>
                      <a:pt x="247" y="0"/>
                    </a:lnTo>
                    <a:lnTo>
                      <a:pt x="247" y="5"/>
                    </a:lnTo>
                    <a:lnTo>
                      <a:pt x="223" y="5"/>
                    </a:lnTo>
                    <a:lnTo>
                      <a:pt x="223" y="0"/>
                    </a:lnTo>
                    <a:close/>
                    <a:moveTo>
                      <a:pt x="265" y="0"/>
                    </a:moveTo>
                    <a:lnTo>
                      <a:pt x="289" y="0"/>
                    </a:lnTo>
                    <a:lnTo>
                      <a:pt x="289" y="5"/>
                    </a:lnTo>
                    <a:lnTo>
                      <a:pt x="265" y="5"/>
                    </a:lnTo>
                    <a:lnTo>
                      <a:pt x="265" y="0"/>
                    </a:lnTo>
                    <a:close/>
                    <a:moveTo>
                      <a:pt x="307" y="0"/>
                    </a:moveTo>
                    <a:lnTo>
                      <a:pt x="331" y="0"/>
                    </a:lnTo>
                    <a:lnTo>
                      <a:pt x="331" y="5"/>
                    </a:lnTo>
                    <a:lnTo>
                      <a:pt x="307" y="5"/>
                    </a:lnTo>
                    <a:lnTo>
                      <a:pt x="307" y="0"/>
                    </a:lnTo>
                    <a:close/>
                    <a:moveTo>
                      <a:pt x="349" y="0"/>
                    </a:moveTo>
                    <a:lnTo>
                      <a:pt x="373" y="0"/>
                    </a:lnTo>
                    <a:lnTo>
                      <a:pt x="373" y="5"/>
                    </a:lnTo>
                    <a:lnTo>
                      <a:pt x="349" y="5"/>
                    </a:lnTo>
                    <a:lnTo>
                      <a:pt x="349" y="0"/>
                    </a:lnTo>
                    <a:close/>
                    <a:moveTo>
                      <a:pt x="390" y="0"/>
                    </a:moveTo>
                    <a:lnTo>
                      <a:pt x="414" y="0"/>
                    </a:lnTo>
                    <a:lnTo>
                      <a:pt x="414" y="5"/>
                    </a:lnTo>
                    <a:lnTo>
                      <a:pt x="390" y="5"/>
                    </a:lnTo>
                    <a:lnTo>
                      <a:pt x="390" y="0"/>
                    </a:lnTo>
                    <a:close/>
                    <a:moveTo>
                      <a:pt x="432" y="0"/>
                    </a:moveTo>
                    <a:lnTo>
                      <a:pt x="456" y="0"/>
                    </a:lnTo>
                    <a:lnTo>
                      <a:pt x="456" y="5"/>
                    </a:lnTo>
                    <a:lnTo>
                      <a:pt x="432" y="5"/>
                    </a:lnTo>
                    <a:lnTo>
                      <a:pt x="432" y="0"/>
                    </a:lnTo>
                    <a:close/>
                    <a:moveTo>
                      <a:pt x="474" y="0"/>
                    </a:moveTo>
                    <a:lnTo>
                      <a:pt x="498" y="0"/>
                    </a:lnTo>
                    <a:lnTo>
                      <a:pt x="498" y="5"/>
                    </a:lnTo>
                    <a:lnTo>
                      <a:pt x="474" y="5"/>
                    </a:lnTo>
                    <a:lnTo>
                      <a:pt x="474" y="0"/>
                    </a:lnTo>
                    <a:close/>
                    <a:moveTo>
                      <a:pt x="516" y="0"/>
                    </a:moveTo>
                    <a:lnTo>
                      <a:pt x="540" y="0"/>
                    </a:lnTo>
                    <a:lnTo>
                      <a:pt x="540" y="5"/>
                    </a:lnTo>
                    <a:lnTo>
                      <a:pt x="516" y="5"/>
                    </a:lnTo>
                    <a:lnTo>
                      <a:pt x="516" y="0"/>
                    </a:lnTo>
                    <a:close/>
                    <a:moveTo>
                      <a:pt x="557" y="0"/>
                    </a:moveTo>
                    <a:lnTo>
                      <a:pt x="581" y="0"/>
                    </a:lnTo>
                    <a:lnTo>
                      <a:pt x="581" y="5"/>
                    </a:lnTo>
                    <a:lnTo>
                      <a:pt x="557" y="5"/>
                    </a:lnTo>
                    <a:lnTo>
                      <a:pt x="557" y="0"/>
                    </a:lnTo>
                    <a:close/>
                    <a:moveTo>
                      <a:pt x="599" y="0"/>
                    </a:moveTo>
                    <a:lnTo>
                      <a:pt x="623" y="0"/>
                    </a:lnTo>
                    <a:lnTo>
                      <a:pt x="623" y="5"/>
                    </a:lnTo>
                    <a:lnTo>
                      <a:pt x="599" y="5"/>
                    </a:lnTo>
                    <a:lnTo>
                      <a:pt x="599" y="0"/>
                    </a:lnTo>
                    <a:close/>
                    <a:moveTo>
                      <a:pt x="641" y="0"/>
                    </a:moveTo>
                    <a:lnTo>
                      <a:pt x="665" y="0"/>
                    </a:lnTo>
                    <a:lnTo>
                      <a:pt x="665" y="5"/>
                    </a:lnTo>
                    <a:lnTo>
                      <a:pt x="641" y="5"/>
                    </a:lnTo>
                    <a:lnTo>
                      <a:pt x="641" y="0"/>
                    </a:lnTo>
                    <a:close/>
                    <a:moveTo>
                      <a:pt x="683" y="0"/>
                    </a:moveTo>
                    <a:lnTo>
                      <a:pt x="707" y="0"/>
                    </a:lnTo>
                    <a:lnTo>
                      <a:pt x="707" y="5"/>
                    </a:lnTo>
                    <a:lnTo>
                      <a:pt x="683" y="5"/>
                    </a:lnTo>
                    <a:lnTo>
                      <a:pt x="683" y="0"/>
                    </a:lnTo>
                    <a:close/>
                    <a:moveTo>
                      <a:pt x="724" y="0"/>
                    </a:moveTo>
                    <a:lnTo>
                      <a:pt x="748" y="0"/>
                    </a:lnTo>
                    <a:lnTo>
                      <a:pt x="748" y="5"/>
                    </a:lnTo>
                    <a:lnTo>
                      <a:pt x="724" y="5"/>
                    </a:lnTo>
                    <a:lnTo>
                      <a:pt x="724" y="0"/>
                    </a:lnTo>
                    <a:close/>
                    <a:moveTo>
                      <a:pt x="766" y="0"/>
                    </a:moveTo>
                    <a:lnTo>
                      <a:pt x="790" y="0"/>
                    </a:lnTo>
                    <a:lnTo>
                      <a:pt x="790" y="5"/>
                    </a:lnTo>
                    <a:lnTo>
                      <a:pt x="766" y="5"/>
                    </a:lnTo>
                    <a:lnTo>
                      <a:pt x="766" y="0"/>
                    </a:lnTo>
                    <a:close/>
                    <a:moveTo>
                      <a:pt x="808" y="0"/>
                    </a:moveTo>
                    <a:lnTo>
                      <a:pt x="816" y="1"/>
                    </a:lnTo>
                    <a:lnTo>
                      <a:pt x="824" y="2"/>
                    </a:lnTo>
                    <a:lnTo>
                      <a:pt x="832" y="3"/>
                    </a:lnTo>
                    <a:lnTo>
                      <a:pt x="832" y="3"/>
                    </a:lnTo>
                    <a:lnTo>
                      <a:pt x="831" y="8"/>
                    </a:lnTo>
                    <a:lnTo>
                      <a:pt x="831" y="8"/>
                    </a:lnTo>
                    <a:lnTo>
                      <a:pt x="831" y="8"/>
                    </a:lnTo>
                    <a:lnTo>
                      <a:pt x="823" y="7"/>
                    </a:lnTo>
                    <a:lnTo>
                      <a:pt x="823" y="7"/>
                    </a:lnTo>
                    <a:lnTo>
                      <a:pt x="815" y="6"/>
                    </a:lnTo>
                    <a:lnTo>
                      <a:pt x="815" y="6"/>
                    </a:lnTo>
                    <a:lnTo>
                      <a:pt x="808" y="6"/>
                    </a:lnTo>
                    <a:lnTo>
                      <a:pt x="808" y="0"/>
                    </a:lnTo>
                    <a:close/>
                    <a:moveTo>
                      <a:pt x="850" y="7"/>
                    </a:moveTo>
                    <a:lnTo>
                      <a:pt x="855" y="9"/>
                    </a:lnTo>
                    <a:lnTo>
                      <a:pt x="862" y="12"/>
                    </a:lnTo>
                    <a:lnTo>
                      <a:pt x="870" y="14"/>
                    </a:lnTo>
                    <a:lnTo>
                      <a:pt x="872" y="16"/>
                    </a:lnTo>
                    <a:lnTo>
                      <a:pt x="869" y="20"/>
                    </a:lnTo>
                    <a:lnTo>
                      <a:pt x="867" y="19"/>
                    </a:lnTo>
                    <a:lnTo>
                      <a:pt x="867" y="19"/>
                    </a:lnTo>
                    <a:lnTo>
                      <a:pt x="860" y="16"/>
                    </a:lnTo>
                    <a:lnTo>
                      <a:pt x="860" y="17"/>
                    </a:lnTo>
                    <a:lnTo>
                      <a:pt x="853" y="14"/>
                    </a:lnTo>
                    <a:lnTo>
                      <a:pt x="853" y="14"/>
                    </a:lnTo>
                    <a:lnTo>
                      <a:pt x="848" y="12"/>
                    </a:lnTo>
                    <a:lnTo>
                      <a:pt x="850" y="7"/>
                    </a:lnTo>
                    <a:close/>
                    <a:moveTo>
                      <a:pt x="888" y="24"/>
                    </a:moveTo>
                    <a:lnTo>
                      <a:pt x="890" y="25"/>
                    </a:lnTo>
                    <a:lnTo>
                      <a:pt x="896" y="29"/>
                    </a:lnTo>
                    <a:lnTo>
                      <a:pt x="902" y="33"/>
                    </a:lnTo>
                    <a:lnTo>
                      <a:pt x="907" y="37"/>
                    </a:lnTo>
                    <a:lnTo>
                      <a:pt x="903" y="41"/>
                    </a:lnTo>
                    <a:lnTo>
                      <a:pt x="898" y="37"/>
                    </a:lnTo>
                    <a:lnTo>
                      <a:pt x="899" y="37"/>
                    </a:lnTo>
                    <a:lnTo>
                      <a:pt x="893" y="33"/>
                    </a:lnTo>
                    <a:lnTo>
                      <a:pt x="893" y="33"/>
                    </a:lnTo>
                    <a:lnTo>
                      <a:pt x="887" y="29"/>
                    </a:lnTo>
                    <a:lnTo>
                      <a:pt x="887" y="29"/>
                    </a:lnTo>
                    <a:lnTo>
                      <a:pt x="885" y="28"/>
                    </a:lnTo>
                    <a:lnTo>
                      <a:pt x="888" y="24"/>
                    </a:lnTo>
                    <a:close/>
                    <a:moveTo>
                      <a:pt x="920" y="48"/>
                    </a:moveTo>
                    <a:lnTo>
                      <a:pt x="924" y="53"/>
                    </a:lnTo>
                    <a:lnTo>
                      <a:pt x="929" y="58"/>
                    </a:lnTo>
                    <a:lnTo>
                      <a:pt x="934" y="64"/>
                    </a:lnTo>
                    <a:lnTo>
                      <a:pt x="935" y="65"/>
                    </a:lnTo>
                    <a:lnTo>
                      <a:pt x="930" y="68"/>
                    </a:lnTo>
                    <a:lnTo>
                      <a:pt x="929" y="67"/>
                    </a:lnTo>
                    <a:lnTo>
                      <a:pt x="929" y="67"/>
                    </a:lnTo>
                    <a:lnTo>
                      <a:pt x="924" y="61"/>
                    </a:lnTo>
                    <a:lnTo>
                      <a:pt x="924" y="61"/>
                    </a:lnTo>
                    <a:lnTo>
                      <a:pt x="920" y="56"/>
                    </a:lnTo>
                    <a:lnTo>
                      <a:pt x="920" y="56"/>
                    </a:lnTo>
                    <a:lnTo>
                      <a:pt x="916" y="52"/>
                    </a:lnTo>
                    <a:lnTo>
                      <a:pt x="920" y="48"/>
                    </a:lnTo>
                    <a:close/>
                    <a:moveTo>
                      <a:pt x="944" y="80"/>
                    </a:moveTo>
                    <a:lnTo>
                      <a:pt x="945" y="82"/>
                    </a:lnTo>
                    <a:lnTo>
                      <a:pt x="949" y="88"/>
                    </a:lnTo>
                    <a:lnTo>
                      <a:pt x="952" y="95"/>
                    </a:lnTo>
                    <a:lnTo>
                      <a:pt x="953" y="99"/>
                    </a:lnTo>
                    <a:lnTo>
                      <a:pt x="948" y="101"/>
                    </a:lnTo>
                    <a:lnTo>
                      <a:pt x="946" y="97"/>
                    </a:lnTo>
                    <a:lnTo>
                      <a:pt x="946" y="97"/>
                    </a:lnTo>
                    <a:lnTo>
                      <a:pt x="943" y="90"/>
                    </a:lnTo>
                    <a:lnTo>
                      <a:pt x="943" y="91"/>
                    </a:lnTo>
                    <a:lnTo>
                      <a:pt x="940" y="84"/>
                    </a:lnTo>
                    <a:lnTo>
                      <a:pt x="940" y="84"/>
                    </a:lnTo>
                    <a:lnTo>
                      <a:pt x="939" y="82"/>
                    </a:lnTo>
                    <a:lnTo>
                      <a:pt x="944" y="80"/>
                    </a:lnTo>
                    <a:close/>
                    <a:moveTo>
                      <a:pt x="958" y="115"/>
                    </a:moveTo>
                    <a:lnTo>
                      <a:pt x="958" y="115"/>
                    </a:lnTo>
                    <a:lnTo>
                      <a:pt x="959" y="123"/>
                    </a:lnTo>
                    <a:lnTo>
                      <a:pt x="961" y="130"/>
                    </a:lnTo>
                    <a:lnTo>
                      <a:pt x="961" y="137"/>
                    </a:lnTo>
                    <a:lnTo>
                      <a:pt x="955" y="137"/>
                    </a:lnTo>
                    <a:lnTo>
                      <a:pt x="955" y="130"/>
                    </a:lnTo>
                    <a:lnTo>
                      <a:pt x="955" y="130"/>
                    </a:lnTo>
                    <a:lnTo>
                      <a:pt x="954" y="123"/>
                    </a:lnTo>
                    <a:lnTo>
                      <a:pt x="954" y="123"/>
                    </a:lnTo>
                    <a:lnTo>
                      <a:pt x="952" y="116"/>
                    </a:lnTo>
                    <a:lnTo>
                      <a:pt x="952" y="117"/>
                    </a:lnTo>
                    <a:lnTo>
                      <a:pt x="952" y="116"/>
                    </a:lnTo>
                    <a:lnTo>
                      <a:pt x="958" y="115"/>
                    </a:lnTo>
                    <a:close/>
                    <a:moveTo>
                      <a:pt x="961" y="153"/>
                    </a:moveTo>
                    <a:lnTo>
                      <a:pt x="961" y="174"/>
                    </a:lnTo>
                    <a:lnTo>
                      <a:pt x="955" y="174"/>
                    </a:lnTo>
                    <a:lnTo>
                      <a:pt x="955" y="153"/>
                    </a:lnTo>
                    <a:lnTo>
                      <a:pt x="961" y="153"/>
                    </a:lnTo>
                    <a:close/>
                    <a:moveTo>
                      <a:pt x="961" y="190"/>
                    </a:moveTo>
                    <a:lnTo>
                      <a:pt x="961" y="211"/>
                    </a:lnTo>
                    <a:lnTo>
                      <a:pt x="955" y="211"/>
                    </a:lnTo>
                    <a:lnTo>
                      <a:pt x="955" y="190"/>
                    </a:lnTo>
                    <a:lnTo>
                      <a:pt x="961" y="190"/>
                    </a:lnTo>
                    <a:close/>
                    <a:moveTo>
                      <a:pt x="961" y="227"/>
                    </a:moveTo>
                    <a:lnTo>
                      <a:pt x="961" y="248"/>
                    </a:lnTo>
                    <a:lnTo>
                      <a:pt x="955" y="248"/>
                    </a:lnTo>
                    <a:lnTo>
                      <a:pt x="955" y="227"/>
                    </a:lnTo>
                    <a:lnTo>
                      <a:pt x="961" y="227"/>
                    </a:lnTo>
                    <a:close/>
                    <a:moveTo>
                      <a:pt x="961" y="264"/>
                    </a:moveTo>
                    <a:lnTo>
                      <a:pt x="961" y="286"/>
                    </a:lnTo>
                    <a:lnTo>
                      <a:pt x="955" y="286"/>
                    </a:lnTo>
                    <a:lnTo>
                      <a:pt x="955" y="264"/>
                    </a:lnTo>
                    <a:lnTo>
                      <a:pt x="961" y="264"/>
                    </a:lnTo>
                    <a:close/>
                    <a:moveTo>
                      <a:pt x="961" y="301"/>
                    </a:moveTo>
                    <a:lnTo>
                      <a:pt x="961" y="323"/>
                    </a:lnTo>
                    <a:lnTo>
                      <a:pt x="955" y="323"/>
                    </a:lnTo>
                    <a:lnTo>
                      <a:pt x="955" y="301"/>
                    </a:lnTo>
                    <a:lnTo>
                      <a:pt x="961" y="301"/>
                    </a:lnTo>
                    <a:close/>
                    <a:moveTo>
                      <a:pt x="961" y="339"/>
                    </a:moveTo>
                    <a:lnTo>
                      <a:pt x="961" y="360"/>
                    </a:lnTo>
                    <a:lnTo>
                      <a:pt x="955" y="360"/>
                    </a:lnTo>
                    <a:lnTo>
                      <a:pt x="955" y="339"/>
                    </a:lnTo>
                    <a:lnTo>
                      <a:pt x="961" y="339"/>
                    </a:lnTo>
                    <a:close/>
                    <a:moveTo>
                      <a:pt x="961" y="376"/>
                    </a:moveTo>
                    <a:lnTo>
                      <a:pt x="961" y="397"/>
                    </a:lnTo>
                    <a:lnTo>
                      <a:pt x="955" y="397"/>
                    </a:lnTo>
                    <a:lnTo>
                      <a:pt x="955" y="376"/>
                    </a:lnTo>
                    <a:lnTo>
                      <a:pt x="961" y="376"/>
                    </a:lnTo>
                    <a:close/>
                    <a:moveTo>
                      <a:pt x="961" y="413"/>
                    </a:moveTo>
                    <a:lnTo>
                      <a:pt x="961" y="434"/>
                    </a:lnTo>
                    <a:lnTo>
                      <a:pt x="955" y="434"/>
                    </a:lnTo>
                    <a:lnTo>
                      <a:pt x="955" y="413"/>
                    </a:lnTo>
                    <a:lnTo>
                      <a:pt x="961" y="413"/>
                    </a:lnTo>
                    <a:close/>
                    <a:moveTo>
                      <a:pt x="961" y="450"/>
                    </a:moveTo>
                    <a:lnTo>
                      <a:pt x="961" y="471"/>
                    </a:lnTo>
                    <a:lnTo>
                      <a:pt x="955" y="471"/>
                    </a:lnTo>
                    <a:lnTo>
                      <a:pt x="955" y="450"/>
                    </a:lnTo>
                    <a:lnTo>
                      <a:pt x="961" y="450"/>
                    </a:lnTo>
                    <a:close/>
                    <a:moveTo>
                      <a:pt x="961" y="487"/>
                    </a:moveTo>
                    <a:lnTo>
                      <a:pt x="961" y="509"/>
                    </a:lnTo>
                    <a:lnTo>
                      <a:pt x="955" y="509"/>
                    </a:lnTo>
                    <a:lnTo>
                      <a:pt x="955" y="487"/>
                    </a:lnTo>
                    <a:lnTo>
                      <a:pt x="961" y="487"/>
                    </a:lnTo>
                    <a:close/>
                    <a:moveTo>
                      <a:pt x="961" y="525"/>
                    </a:moveTo>
                    <a:lnTo>
                      <a:pt x="961" y="546"/>
                    </a:lnTo>
                    <a:lnTo>
                      <a:pt x="955" y="546"/>
                    </a:lnTo>
                    <a:lnTo>
                      <a:pt x="955" y="525"/>
                    </a:lnTo>
                    <a:lnTo>
                      <a:pt x="961" y="525"/>
                    </a:lnTo>
                    <a:close/>
                    <a:moveTo>
                      <a:pt x="961" y="562"/>
                    </a:moveTo>
                    <a:lnTo>
                      <a:pt x="961" y="583"/>
                    </a:lnTo>
                    <a:lnTo>
                      <a:pt x="955" y="583"/>
                    </a:lnTo>
                    <a:lnTo>
                      <a:pt x="955" y="562"/>
                    </a:lnTo>
                    <a:lnTo>
                      <a:pt x="961" y="562"/>
                    </a:lnTo>
                    <a:close/>
                    <a:moveTo>
                      <a:pt x="961" y="599"/>
                    </a:moveTo>
                    <a:lnTo>
                      <a:pt x="961" y="620"/>
                    </a:lnTo>
                    <a:lnTo>
                      <a:pt x="955" y="620"/>
                    </a:lnTo>
                    <a:lnTo>
                      <a:pt x="955" y="599"/>
                    </a:lnTo>
                    <a:lnTo>
                      <a:pt x="961" y="599"/>
                    </a:lnTo>
                    <a:close/>
                    <a:moveTo>
                      <a:pt x="961" y="636"/>
                    </a:moveTo>
                    <a:lnTo>
                      <a:pt x="961" y="657"/>
                    </a:lnTo>
                    <a:lnTo>
                      <a:pt x="955" y="657"/>
                    </a:lnTo>
                    <a:lnTo>
                      <a:pt x="955" y="636"/>
                    </a:lnTo>
                    <a:lnTo>
                      <a:pt x="961" y="636"/>
                    </a:lnTo>
                    <a:close/>
                    <a:moveTo>
                      <a:pt x="961" y="673"/>
                    </a:moveTo>
                    <a:lnTo>
                      <a:pt x="961" y="694"/>
                    </a:lnTo>
                    <a:lnTo>
                      <a:pt x="955" y="694"/>
                    </a:lnTo>
                    <a:lnTo>
                      <a:pt x="955" y="673"/>
                    </a:lnTo>
                    <a:lnTo>
                      <a:pt x="961" y="673"/>
                    </a:lnTo>
                    <a:close/>
                    <a:moveTo>
                      <a:pt x="961" y="710"/>
                    </a:moveTo>
                    <a:lnTo>
                      <a:pt x="961" y="732"/>
                    </a:lnTo>
                    <a:lnTo>
                      <a:pt x="955" y="732"/>
                    </a:lnTo>
                    <a:lnTo>
                      <a:pt x="955" y="710"/>
                    </a:lnTo>
                    <a:lnTo>
                      <a:pt x="961" y="710"/>
                    </a:lnTo>
                    <a:close/>
                    <a:moveTo>
                      <a:pt x="961" y="748"/>
                    </a:moveTo>
                    <a:lnTo>
                      <a:pt x="961" y="769"/>
                    </a:lnTo>
                    <a:lnTo>
                      <a:pt x="955" y="769"/>
                    </a:lnTo>
                    <a:lnTo>
                      <a:pt x="955" y="748"/>
                    </a:lnTo>
                    <a:lnTo>
                      <a:pt x="961" y="748"/>
                    </a:lnTo>
                    <a:close/>
                    <a:moveTo>
                      <a:pt x="961" y="785"/>
                    </a:moveTo>
                    <a:lnTo>
                      <a:pt x="961" y="797"/>
                    </a:lnTo>
                    <a:lnTo>
                      <a:pt x="961" y="805"/>
                    </a:lnTo>
                    <a:lnTo>
                      <a:pt x="961" y="806"/>
                    </a:lnTo>
                    <a:lnTo>
                      <a:pt x="955" y="806"/>
                    </a:lnTo>
                    <a:lnTo>
                      <a:pt x="955" y="804"/>
                    </a:lnTo>
                    <a:lnTo>
                      <a:pt x="955" y="804"/>
                    </a:lnTo>
                    <a:lnTo>
                      <a:pt x="955" y="797"/>
                    </a:lnTo>
                    <a:lnTo>
                      <a:pt x="955" y="797"/>
                    </a:lnTo>
                    <a:lnTo>
                      <a:pt x="955" y="785"/>
                    </a:lnTo>
                    <a:lnTo>
                      <a:pt x="961" y="785"/>
                    </a:lnTo>
                    <a:close/>
                    <a:moveTo>
                      <a:pt x="959" y="822"/>
                    </a:moveTo>
                    <a:lnTo>
                      <a:pt x="958" y="826"/>
                    </a:lnTo>
                    <a:lnTo>
                      <a:pt x="956" y="833"/>
                    </a:lnTo>
                    <a:lnTo>
                      <a:pt x="954" y="840"/>
                    </a:lnTo>
                    <a:lnTo>
                      <a:pt x="953" y="843"/>
                    </a:lnTo>
                    <a:lnTo>
                      <a:pt x="947" y="842"/>
                    </a:lnTo>
                    <a:lnTo>
                      <a:pt x="948" y="838"/>
                    </a:lnTo>
                    <a:lnTo>
                      <a:pt x="948" y="839"/>
                    </a:lnTo>
                    <a:lnTo>
                      <a:pt x="950" y="832"/>
                    </a:lnTo>
                    <a:lnTo>
                      <a:pt x="950" y="832"/>
                    </a:lnTo>
                    <a:lnTo>
                      <a:pt x="952" y="825"/>
                    </a:lnTo>
                    <a:lnTo>
                      <a:pt x="952" y="825"/>
                    </a:lnTo>
                    <a:lnTo>
                      <a:pt x="953" y="821"/>
                    </a:lnTo>
                    <a:lnTo>
                      <a:pt x="959" y="822"/>
                    </a:lnTo>
                    <a:close/>
                    <a:moveTo>
                      <a:pt x="946" y="858"/>
                    </a:moveTo>
                    <a:lnTo>
                      <a:pt x="945" y="860"/>
                    </a:lnTo>
                    <a:lnTo>
                      <a:pt x="942" y="866"/>
                    </a:lnTo>
                    <a:lnTo>
                      <a:pt x="938" y="872"/>
                    </a:lnTo>
                    <a:lnTo>
                      <a:pt x="934" y="877"/>
                    </a:lnTo>
                    <a:lnTo>
                      <a:pt x="929" y="874"/>
                    </a:lnTo>
                    <a:lnTo>
                      <a:pt x="933" y="869"/>
                    </a:lnTo>
                    <a:lnTo>
                      <a:pt x="933" y="869"/>
                    </a:lnTo>
                    <a:lnTo>
                      <a:pt x="937" y="863"/>
                    </a:lnTo>
                    <a:lnTo>
                      <a:pt x="936" y="863"/>
                    </a:lnTo>
                    <a:lnTo>
                      <a:pt x="940" y="857"/>
                    </a:lnTo>
                    <a:lnTo>
                      <a:pt x="940" y="857"/>
                    </a:lnTo>
                    <a:lnTo>
                      <a:pt x="941" y="856"/>
                    </a:lnTo>
                    <a:lnTo>
                      <a:pt x="946" y="858"/>
                    </a:lnTo>
                    <a:close/>
                    <a:moveTo>
                      <a:pt x="923" y="890"/>
                    </a:moveTo>
                    <a:lnTo>
                      <a:pt x="914" y="899"/>
                    </a:lnTo>
                    <a:lnTo>
                      <a:pt x="906" y="905"/>
                    </a:lnTo>
                    <a:lnTo>
                      <a:pt x="902" y="901"/>
                    </a:lnTo>
                    <a:lnTo>
                      <a:pt x="910" y="895"/>
                    </a:lnTo>
                    <a:lnTo>
                      <a:pt x="910" y="896"/>
                    </a:lnTo>
                    <a:lnTo>
                      <a:pt x="919" y="887"/>
                    </a:lnTo>
                    <a:lnTo>
                      <a:pt x="923" y="890"/>
                    </a:lnTo>
                    <a:close/>
                    <a:moveTo>
                      <a:pt x="892" y="916"/>
                    </a:moveTo>
                    <a:lnTo>
                      <a:pt x="890" y="917"/>
                    </a:lnTo>
                    <a:lnTo>
                      <a:pt x="883" y="921"/>
                    </a:lnTo>
                    <a:lnTo>
                      <a:pt x="876" y="924"/>
                    </a:lnTo>
                    <a:lnTo>
                      <a:pt x="871" y="927"/>
                    </a:lnTo>
                    <a:lnTo>
                      <a:pt x="868" y="922"/>
                    </a:lnTo>
                    <a:lnTo>
                      <a:pt x="874" y="919"/>
                    </a:lnTo>
                    <a:lnTo>
                      <a:pt x="874" y="920"/>
                    </a:lnTo>
                    <a:lnTo>
                      <a:pt x="880" y="916"/>
                    </a:lnTo>
                    <a:lnTo>
                      <a:pt x="880" y="916"/>
                    </a:lnTo>
                    <a:lnTo>
                      <a:pt x="887" y="912"/>
                    </a:lnTo>
                    <a:lnTo>
                      <a:pt x="887" y="913"/>
                    </a:lnTo>
                    <a:lnTo>
                      <a:pt x="889" y="911"/>
                    </a:lnTo>
                    <a:lnTo>
                      <a:pt x="892" y="916"/>
                    </a:lnTo>
                    <a:close/>
                    <a:moveTo>
                      <a:pt x="854" y="933"/>
                    </a:moveTo>
                    <a:lnTo>
                      <a:pt x="847" y="935"/>
                    </a:lnTo>
                    <a:lnTo>
                      <a:pt x="840" y="937"/>
                    </a:lnTo>
                    <a:lnTo>
                      <a:pt x="832" y="939"/>
                    </a:lnTo>
                    <a:lnTo>
                      <a:pt x="831" y="939"/>
                    </a:lnTo>
                    <a:lnTo>
                      <a:pt x="830" y="933"/>
                    </a:lnTo>
                    <a:lnTo>
                      <a:pt x="831" y="933"/>
                    </a:lnTo>
                    <a:lnTo>
                      <a:pt x="831" y="933"/>
                    </a:lnTo>
                    <a:lnTo>
                      <a:pt x="838" y="932"/>
                    </a:lnTo>
                    <a:lnTo>
                      <a:pt x="838" y="932"/>
                    </a:lnTo>
                    <a:lnTo>
                      <a:pt x="846" y="930"/>
                    </a:lnTo>
                    <a:lnTo>
                      <a:pt x="846" y="930"/>
                    </a:lnTo>
                    <a:lnTo>
                      <a:pt x="852" y="928"/>
                    </a:lnTo>
                    <a:lnTo>
                      <a:pt x="854" y="933"/>
                    </a:lnTo>
                    <a:close/>
                    <a:moveTo>
                      <a:pt x="813" y="941"/>
                    </a:moveTo>
                    <a:lnTo>
                      <a:pt x="808" y="941"/>
                    </a:lnTo>
                    <a:lnTo>
                      <a:pt x="799" y="941"/>
                    </a:lnTo>
                    <a:lnTo>
                      <a:pt x="789" y="941"/>
                    </a:lnTo>
                    <a:lnTo>
                      <a:pt x="789" y="936"/>
                    </a:lnTo>
                    <a:lnTo>
                      <a:pt x="799" y="936"/>
                    </a:lnTo>
                    <a:lnTo>
                      <a:pt x="799" y="936"/>
                    </a:lnTo>
                    <a:lnTo>
                      <a:pt x="807" y="936"/>
                    </a:lnTo>
                    <a:lnTo>
                      <a:pt x="807" y="936"/>
                    </a:lnTo>
                    <a:lnTo>
                      <a:pt x="812" y="936"/>
                    </a:lnTo>
                    <a:lnTo>
                      <a:pt x="813" y="941"/>
                    </a:lnTo>
                    <a:close/>
                    <a:moveTo>
                      <a:pt x="771" y="941"/>
                    </a:moveTo>
                    <a:lnTo>
                      <a:pt x="747" y="941"/>
                    </a:lnTo>
                    <a:lnTo>
                      <a:pt x="747" y="936"/>
                    </a:lnTo>
                    <a:lnTo>
                      <a:pt x="771" y="936"/>
                    </a:lnTo>
                    <a:lnTo>
                      <a:pt x="771" y="941"/>
                    </a:lnTo>
                    <a:close/>
                    <a:moveTo>
                      <a:pt x="729" y="941"/>
                    </a:moveTo>
                    <a:lnTo>
                      <a:pt x="705" y="941"/>
                    </a:lnTo>
                    <a:lnTo>
                      <a:pt x="705" y="936"/>
                    </a:lnTo>
                    <a:lnTo>
                      <a:pt x="729" y="936"/>
                    </a:lnTo>
                    <a:lnTo>
                      <a:pt x="729" y="941"/>
                    </a:lnTo>
                    <a:close/>
                    <a:moveTo>
                      <a:pt x="687" y="941"/>
                    </a:moveTo>
                    <a:lnTo>
                      <a:pt x="664" y="941"/>
                    </a:lnTo>
                    <a:lnTo>
                      <a:pt x="664" y="936"/>
                    </a:lnTo>
                    <a:lnTo>
                      <a:pt x="687" y="936"/>
                    </a:lnTo>
                    <a:lnTo>
                      <a:pt x="687" y="941"/>
                    </a:lnTo>
                    <a:close/>
                    <a:moveTo>
                      <a:pt x="646" y="941"/>
                    </a:moveTo>
                    <a:lnTo>
                      <a:pt x="622" y="941"/>
                    </a:lnTo>
                    <a:lnTo>
                      <a:pt x="622" y="936"/>
                    </a:lnTo>
                    <a:lnTo>
                      <a:pt x="646" y="936"/>
                    </a:lnTo>
                    <a:lnTo>
                      <a:pt x="646" y="941"/>
                    </a:lnTo>
                    <a:close/>
                    <a:moveTo>
                      <a:pt x="604" y="941"/>
                    </a:moveTo>
                    <a:lnTo>
                      <a:pt x="580" y="941"/>
                    </a:lnTo>
                    <a:lnTo>
                      <a:pt x="580" y="936"/>
                    </a:lnTo>
                    <a:lnTo>
                      <a:pt x="604" y="936"/>
                    </a:lnTo>
                    <a:lnTo>
                      <a:pt x="604" y="941"/>
                    </a:lnTo>
                    <a:close/>
                    <a:moveTo>
                      <a:pt x="562" y="941"/>
                    </a:moveTo>
                    <a:lnTo>
                      <a:pt x="538" y="941"/>
                    </a:lnTo>
                    <a:lnTo>
                      <a:pt x="538" y="936"/>
                    </a:lnTo>
                    <a:lnTo>
                      <a:pt x="562" y="936"/>
                    </a:lnTo>
                    <a:lnTo>
                      <a:pt x="562" y="941"/>
                    </a:lnTo>
                    <a:close/>
                    <a:moveTo>
                      <a:pt x="521" y="941"/>
                    </a:moveTo>
                    <a:lnTo>
                      <a:pt x="497" y="941"/>
                    </a:lnTo>
                    <a:lnTo>
                      <a:pt x="497" y="936"/>
                    </a:lnTo>
                    <a:lnTo>
                      <a:pt x="521" y="936"/>
                    </a:lnTo>
                    <a:lnTo>
                      <a:pt x="521" y="941"/>
                    </a:lnTo>
                    <a:close/>
                    <a:moveTo>
                      <a:pt x="479" y="941"/>
                    </a:moveTo>
                    <a:lnTo>
                      <a:pt x="455" y="941"/>
                    </a:lnTo>
                    <a:lnTo>
                      <a:pt x="455" y="936"/>
                    </a:lnTo>
                    <a:lnTo>
                      <a:pt x="479" y="936"/>
                    </a:lnTo>
                    <a:lnTo>
                      <a:pt x="479" y="941"/>
                    </a:lnTo>
                    <a:close/>
                    <a:moveTo>
                      <a:pt x="437" y="941"/>
                    </a:moveTo>
                    <a:lnTo>
                      <a:pt x="413" y="941"/>
                    </a:lnTo>
                    <a:lnTo>
                      <a:pt x="413" y="936"/>
                    </a:lnTo>
                    <a:lnTo>
                      <a:pt x="437" y="936"/>
                    </a:lnTo>
                    <a:lnTo>
                      <a:pt x="437" y="941"/>
                    </a:lnTo>
                    <a:close/>
                    <a:moveTo>
                      <a:pt x="395" y="941"/>
                    </a:moveTo>
                    <a:lnTo>
                      <a:pt x="371" y="941"/>
                    </a:lnTo>
                    <a:lnTo>
                      <a:pt x="371" y="936"/>
                    </a:lnTo>
                    <a:lnTo>
                      <a:pt x="395" y="936"/>
                    </a:lnTo>
                    <a:lnTo>
                      <a:pt x="395" y="941"/>
                    </a:lnTo>
                    <a:close/>
                    <a:moveTo>
                      <a:pt x="354" y="941"/>
                    </a:moveTo>
                    <a:lnTo>
                      <a:pt x="330" y="941"/>
                    </a:lnTo>
                    <a:lnTo>
                      <a:pt x="330" y="936"/>
                    </a:lnTo>
                    <a:lnTo>
                      <a:pt x="354" y="936"/>
                    </a:lnTo>
                    <a:lnTo>
                      <a:pt x="354" y="941"/>
                    </a:lnTo>
                    <a:close/>
                    <a:moveTo>
                      <a:pt x="312" y="941"/>
                    </a:moveTo>
                    <a:lnTo>
                      <a:pt x="288" y="941"/>
                    </a:lnTo>
                    <a:lnTo>
                      <a:pt x="288" y="936"/>
                    </a:lnTo>
                    <a:lnTo>
                      <a:pt x="312" y="936"/>
                    </a:lnTo>
                    <a:lnTo>
                      <a:pt x="312" y="941"/>
                    </a:lnTo>
                    <a:close/>
                    <a:moveTo>
                      <a:pt x="270" y="941"/>
                    </a:moveTo>
                    <a:lnTo>
                      <a:pt x="246" y="941"/>
                    </a:lnTo>
                    <a:lnTo>
                      <a:pt x="246" y="936"/>
                    </a:lnTo>
                    <a:lnTo>
                      <a:pt x="270" y="936"/>
                    </a:lnTo>
                    <a:lnTo>
                      <a:pt x="270" y="941"/>
                    </a:lnTo>
                    <a:close/>
                    <a:moveTo>
                      <a:pt x="228" y="941"/>
                    </a:moveTo>
                    <a:lnTo>
                      <a:pt x="204" y="941"/>
                    </a:lnTo>
                    <a:lnTo>
                      <a:pt x="204" y="936"/>
                    </a:lnTo>
                    <a:lnTo>
                      <a:pt x="228" y="936"/>
                    </a:lnTo>
                    <a:lnTo>
                      <a:pt x="228" y="941"/>
                    </a:lnTo>
                    <a:close/>
                    <a:moveTo>
                      <a:pt x="187" y="941"/>
                    </a:moveTo>
                    <a:lnTo>
                      <a:pt x="163" y="941"/>
                    </a:lnTo>
                    <a:lnTo>
                      <a:pt x="163" y="936"/>
                    </a:lnTo>
                    <a:lnTo>
                      <a:pt x="187" y="936"/>
                    </a:lnTo>
                    <a:lnTo>
                      <a:pt x="187" y="941"/>
                    </a:lnTo>
                    <a:close/>
                    <a:moveTo>
                      <a:pt x="144" y="941"/>
                    </a:moveTo>
                    <a:lnTo>
                      <a:pt x="138" y="940"/>
                    </a:lnTo>
                    <a:lnTo>
                      <a:pt x="130" y="939"/>
                    </a:lnTo>
                    <a:lnTo>
                      <a:pt x="122" y="937"/>
                    </a:lnTo>
                    <a:lnTo>
                      <a:pt x="121" y="937"/>
                    </a:lnTo>
                    <a:lnTo>
                      <a:pt x="122" y="932"/>
                    </a:lnTo>
                    <a:lnTo>
                      <a:pt x="124" y="932"/>
                    </a:lnTo>
                    <a:lnTo>
                      <a:pt x="124" y="932"/>
                    </a:lnTo>
                    <a:lnTo>
                      <a:pt x="131" y="933"/>
                    </a:lnTo>
                    <a:lnTo>
                      <a:pt x="131" y="933"/>
                    </a:lnTo>
                    <a:lnTo>
                      <a:pt x="139" y="935"/>
                    </a:lnTo>
                    <a:lnTo>
                      <a:pt x="139" y="935"/>
                    </a:lnTo>
                    <a:lnTo>
                      <a:pt x="145" y="935"/>
                    </a:lnTo>
                    <a:lnTo>
                      <a:pt x="144" y="941"/>
                    </a:lnTo>
                    <a:close/>
                    <a:moveTo>
                      <a:pt x="103" y="932"/>
                    </a:moveTo>
                    <a:lnTo>
                      <a:pt x="99" y="930"/>
                    </a:lnTo>
                    <a:lnTo>
                      <a:pt x="92" y="927"/>
                    </a:lnTo>
                    <a:lnTo>
                      <a:pt x="85" y="924"/>
                    </a:lnTo>
                    <a:lnTo>
                      <a:pt x="81" y="922"/>
                    </a:lnTo>
                    <a:lnTo>
                      <a:pt x="84" y="918"/>
                    </a:lnTo>
                    <a:lnTo>
                      <a:pt x="88" y="920"/>
                    </a:lnTo>
                    <a:lnTo>
                      <a:pt x="88" y="919"/>
                    </a:lnTo>
                    <a:lnTo>
                      <a:pt x="95" y="923"/>
                    </a:lnTo>
                    <a:lnTo>
                      <a:pt x="95" y="923"/>
                    </a:lnTo>
                    <a:lnTo>
                      <a:pt x="102" y="925"/>
                    </a:lnTo>
                    <a:lnTo>
                      <a:pt x="102" y="925"/>
                    </a:lnTo>
                    <a:lnTo>
                      <a:pt x="105" y="927"/>
                    </a:lnTo>
                    <a:lnTo>
                      <a:pt x="103" y="932"/>
                    </a:lnTo>
                    <a:close/>
                    <a:moveTo>
                      <a:pt x="66" y="913"/>
                    </a:moveTo>
                    <a:lnTo>
                      <a:pt x="66" y="913"/>
                    </a:lnTo>
                    <a:lnTo>
                      <a:pt x="59" y="909"/>
                    </a:lnTo>
                    <a:lnTo>
                      <a:pt x="48" y="899"/>
                    </a:lnTo>
                    <a:lnTo>
                      <a:pt x="48" y="899"/>
                    </a:lnTo>
                    <a:lnTo>
                      <a:pt x="52" y="895"/>
                    </a:lnTo>
                    <a:lnTo>
                      <a:pt x="52" y="896"/>
                    </a:lnTo>
                    <a:lnTo>
                      <a:pt x="52" y="895"/>
                    </a:lnTo>
                    <a:lnTo>
                      <a:pt x="63" y="905"/>
                    </a:lnTo>
                    <a:lnTo>
                      <a:pt x="63" y="904"/>
                    </a:lnTo>
                    <a:lnTo>
                      <a:pt x="69" y="909"/>
                    </a:lnTo>
                    <a:lnTo>
                      <a:pt x="69" y="909"/>
                    </a:lnTo>
                    <a:lnTo>
                      <a:pt x="70" y="909"/>
                    </a:lnTo>
                    <a:lnTo>
                      <a:pt x="66" y="913"/>
                    </a:lnTo>
                    <a:close/>
                    <a:moveTo>
                      <a:pt x="36" y="887"/>
                    </a:moveTo>
                    <a:lnTo>
                      <a:pt x="33" y="884"/>
                    </a:lnTo>
                    <a:lnTo>
                      <a:pt x="28" y="878"/>
                    </a:lnTo>
                    <a:lnTo>
                      <a:pt x="24" y="872"/>
                    </a:lnTo>
                    <a:lnTo>
                      <a:pt x="22" y="869"/>
                    </a:lnTo>
                    <a:lnTo>
                      <a:pt x="27" y="866"/>
                    </a:lnTo>
                    <a:lnTo>
                      <a:pt x="29" y="869"/>
                    </a:lnTo>
                    <a:lnTo>
                      <a:pt x="29" y="869"/>
                    </a:lnTo>
                    <a:lnTo>
                      <a:pt x="33" y="875"/>
                    </a:lnTo>
                    <a:lnTo>
                      <a:pt x="33" y="875"/>
                    </a:lnTo>
                    <a:lnTo>
                      <a:pt x="37" y="880"/>
                    </a:lnTo>
                    <a:lnTo>
                      <a:pt x="37" y="880"/>
                    </a:lnTo>
                    <a:lnTo>
                      <a:pt x="40" y="884"/>
                    </a:lnTo>
                    <a:lnTo>
                      <a:pt x="36" y="887"/>
                    </a:lnTo>
                    <a:close/>
                    <a:moveTo>
                      <a:pt x="14" y="855"/>
                    </a:moveTo>
                    <a:lnTo>
                      <a:pt x="13" y="853"/>
                    </a:lnTo>
                    <a:lnTo>
                      <a:pt x="10" y="847"/>
                    </a:lnTo>
                    <a:lnTo>
                      <a:pt x="8" y="840"/>
                    </a:lnTo>
                    <a:lnTo>
                      <a:pt x="6" y="834"/>
                    </a:lnTo>
                    <a:lnTo>
                      <a:pt x="12" y="833"/>
                    </a:lnTo>
                    <a:lnTo>
                      <a:pt x="13" y="839"/>
                    </a:lnTo>
                    <a:lnTo>
                      <a:pt x="13" y="838"/>
                    </a:lnTo>
                    <a:lnTo>
                      <a:pt x="16" y="845"/>
                    </a:lnTo>
                    <a:lnTo>
                      <a:pt x="16" y="845"/>
                    </a:lnTo>
                    <a:lnTo>
                      <a:pt x="19" y="851"/>
                    </a:lnTo>
                    <a:lnTo>
                      <a:pt x="19" y="851"/>
                    </a:lnTo>
                    <a:lnTo>
                      <a:pt x="19" y="852"/>
                    </a:lnTo>
                    <a:lnTo>
                      <a:pt x="14" y="855"/>
                    </a:lnTo>
                    <a:close/>
                    <a:moveTo>
                      <a:pt x="2" y="818"/>
                    </a:moveTo>
                    <a:lnTo>
                      <a:pt x="1" y="812"/>
                    </a:lnTo>
                    <a:lnTo>
                      <a:pt x="1" y="805"/>
                    </a:lnTo>
                    <a:lnTo>
                      <a:pt x="0" y="797"/>
                    </a:lnTo>
                    <a:lnTo>
                      <a:pt x="6" y="797"/>
                    </a:lnTo>
                    <a:lnTo>
                      <a:pt x="6" y="804"/>
                    </a:lnTo>
                    <a:lnTo>
                      <a:pt x="6" y="804"/>
                    </a:lnTo>
                    <a:lnTo>
                      <a:pt x="7" y="812"/>
                    </a:lnTo>
                    <a:lnTo>
                      <a:pt x="7" y="811"/>
                    </a:lnTo>
                    <a:lnTo>
                      <a:pt x="8" y="818"/>
                    </a:lnTo>
                    <a:lnTo>
                      <a:pt x="2" y="818"/>
                    </a:lnTo>
                    <a:close/>
                  </a:path>
                </a:pathLst>
              </a:custGeom>
              <a:solidFill>
                <a:srgbClr val="AABC86"/>
              </a:solidFill>
              <a:ln w="0" cap="flat">
                <a:solidFill>
                  <a:srgbClr val="104886"/>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41">
                <a:extLst>
                  <a:ext uri="{FF2B5EF4-FFF2-40B4-BE49-F238E27FC236}">
                    <a16:creationId xmlns:a16="http://schemas.microsoft.com/office/drawing/2014/main" id="{20AA4BE5-A76D-4D08-8DB6-FEA2D4FC96AE}"/>
                  </a:ext>
                </a:extLst>
              </p:cNvPr>
              <p:cNvSpPr>
                <a:spLocks noEditPoints="1"/>
              </p:cNvSpPr>
              <p:nvPr/>
            </p:nvSpPr>
            <p:spPr bwMode="auto">
              <a:xfrm>
                <a:off x="6149685" y="1659731"/>
                <a:ext cx="1524000" cy="1493838"/>
              </a:xfrm>
              <a:custGeom>
                <a:avLst/>
                <a:gdLst>
                  <a:gd name="T0" fmla="*/ 0 w 960"/>
                  <a:gd name="T1" fmla="*/ 723 h 941"/>
                  <a:gd name="T2" fmla="*/ 0 w 960"/>
                  <a:gd name="T3" fmla="*/ 627 h 941"/>
                  <a:gd name="T4" fmla="*/ 5 w 960"/>
                  <a:gd name="T5" fmla="*/ 553 h 941"/>
                  <a:gd name="T6" fmla="*/ 5 w 960"/>
                  <a:gd name="T7" fmla="*/ 500 h 941"/>
                  <a:gd name="T8" fmla="*/ 0 w 960"/>
                  <a:gd name="T9" fmla="*/ 425 h 941"/>
                  <a:gd name="T10" fmla="*/ 0 w 960"/>
                  <a:gd name="T11" fmla="*/ 314 h 941"/>
                  <a:gd name="T12" fmla="*/ 0 w 960"/>
                  <a:gd name="T13" fmla="*/ 218 h 941"/>
                  <a:gd name="T14" fmla="*/ 0 w 960"/>
                  <a:gd name="T15" fmla="*/ 144 h 941"/>
                  <a:gd name="T16" fmla="*/ 11 w 960"/>
                  <a:gd name="T17" fmla="*/ 108 h 941"/>
                  <a:gd name="T18" fmla="*/ 16 w 960"/>
                  <a:gd name="T19" fmla="*/ 82 h 941"/>
                  <a:gd name="T20" fmla="*/ 11 w 960"/>
                  <a:gd name="T21" fmla="*/ 91 h 941"/>
                  <a:gd name="T22" fmla="*/ 32 w 960"/>
                  <a:gd name="T23" fmla="*/ 58 h 941"/>
                  <a:gd name="T24" fmla="*/ 68 w 960"/>
                  <a:gd name="T25" fmla="*/ 33 h 941"/>
                  <a:gd name="T26" fmla="*/ 115 w 960"/>
                  <a:gd name="T27" fmla="*/ 12 h 941"/>
                  <a:gd name="T28" fmla="*/ 163 w 960"/>
                  <a:gd name="T29" fmla="*/ 0 h 941"/>
                  <a:gd name="T30" fmla="*/ 205 w 960"/>
                  <a:gd name="T31" fmla="*/ 0 h 941"/>
                  <a:gd name="T32" fmla="*/ 288 w 960"/>
                  <a:gd name="T33" fmla="*/ 5 h 941"/>
                  <a:gd name="T34" fmla="*/ 348 w 960"/>
                  <a:gd name="T35" fmla="*/ 5 h 941"/>
                  <a:gd name="T36" fmla="*/ 431 w 960"/>
                  <a:gd name="T37" fmla="*/ 0 h 941"/>
                  <a:gd name="T38" fmla="*/ 557 w 960"/>
                  <a:gd name="T39" fmla="*/ 0 h 941"/>
                  <a:gd name="T40" fmla="*/ 664 w 960"/>
                  <a:gd name="T41" fmla="*/ 0 h 941"/>
                  <a:gd name="T42" fmla="*/ 747 w 960"/>
                  <a:gd name="T43" fmla="*/ 5 h 941"/>
                  <a:gd name="T44" fmla="*/ 831 w 960"/>
                  <a:gd name="T45" fmla="*/ 3 h 941"/>
                  <a:gd name="T46" fmla="*/ 849 w 960"/>
                  <a:gd name="T47" fmla="*/ 7 h 941"/>
                  <a:gd name="T48" fmla="*/ 852 w 960"/>
                  <a:gd name="T49" fmla="*/ 14 h 941"/>
                  <a:gd name="T50" fmla="*/ 892 w 960"/>
                  <a:gd name="T51" fmla="*/ 33 h 941"/>
                  <a:gd name="T52" fmla="*/ 929 w 960"/>
                  <a:gd name="T53" fmla="*/ 68 h 941"/>
                  <a:gd name="T54" fmla="*/ 948 w 960"/>
                  <a:gd name="T55" fmla="*/ 88 h 941"/>
                  <a:gd name="T56" fmla="*/ 943 w 960"/>
                  <a:gd name="T57" fmla="*/ 80 h 941"/>
                  <a:gd name="T58" fmla="*/ 951 w 960"/>
                  <a:gd name="T59" fmla="*/ 116 h 941"/>
                  <a:gd name="T60" fmla="*/ 955 w 960"/>
                  <a:gd name="T61" fmla="*/ 211 h 941"/>
                  <a:gd name="T62" fmla="*/ 955 w 960"/>
                  <a:gd name="T63" fmla="*/ 264 h 941"/>
                  <a:gd name="T64" fmla="*/ 960 w 960"/>
                  <a:gd name="T65" fmla="*/ 339 h 941"/>
                  <a:gd name="T66" fmla="*/ 960 w 960"/>
                  <a:gd name="T67" fmla="*/ 450 h 941"/>
                  <a:gd name="T68" fmla="*/ 960 w 960"/>
                  <a:gd name="T69" fmla="*/ 546 h 941"/>
                  <a:gd name="T70" fmla="*/ 955 w 960"/>
                  <a:gd name="T71" fmla="*/ 620 h 941"/>
                  <a:gd name="T72" fmla="*/ 955 w 960"/>
                  <a:gd name="T73" fmla="*/ 673 h 941"/>
                  <a:gd name="T74" fmla="*/ 960 w 960"/>
                  <a:gd name="T75" fmla="*/ 748 h 941"/>
                  <a:gd name="T76" fmla="*/ 960 w 960"/>
                  <a:gd name="T77" fmla="*/ 785 h 941"/>
                  <a:gd name="T78" fmla="*/ 952 w 960"/>
                  <a:gd name="T79" fmla="*/ 825 h 941"/>
                  <a:gd name="T80" fmla="*/ 932 w 960"/>
                  <a:gd name="T81" fmla="*/ 869 h 941"/>
                  <a:gd name="T82" fmla="*/ 909 w 960"/>
                  <a:gd name="T83" fmla="*/ 895 h 941"/>
                  <a:gd name="T84" fmla="*/ 873 w 960"/>
                  <a:gd name="T85" fmla="*/ 920 h 941"/>
                  <a:gd name="T86" fmla="*/ 830 w 960"/>
                  <a:gd name="T87" fmla="*/ 939 h 941"/>
                  <a:gd name="T88" fmla="*/ 807 w 960"/>
                  <a:gd name="T89" fmla="*/ 941 h 941"/>
                  <a:gd name="T90" fmla="*/ 746 w 960"/>
                  <a:gd name="T91" fmla="*/ 941 h 941"/>
                  <a:gd name="T92" fmla="*/ 663 w 960"/>
                  <a:gd name="T93" fmla="*/ 936 h 941"/>
                  <a:gd name="T94" fmla="*/ 603 w 960"/>
                  <a:gd name="T95" fmla="*/ 936 h 941"/>
                  <a:gd name="T96" fmla="*/ 520 w 960"/>
                  <a:gd name="T97" fmla="*/ 941 h 941"/>
                  <a:gd name="T98" fmla="*/ 394 w 960"/>
                  <a:gd name="T99" fmla="*/ 941 h 941"/>
                  <a:gd name="T100" fmla="*/ 287 w 960"/>
                  <a:gd name="T101" fmla="*/ 941 h 941"/>
                  <a:gd name="T102" fmla="*/ 204 w 960"/>
                  <a:gd name="T103" fmla="*/ 936 h 941"/>
                  <a:gd name="T104" fmla="*/ 144 w 960"/>
                  <a:gd name="T105" fmla="*/ 941 h 941"/>
                  <a:gd name="T106" fmla="*/ 138 w 960"/>
                  <a:gd name="T107" fmla="*/ 935 h 941"/>
                  <a:gd name="T108" fmla="*/ 94 w 960"/>
                  <a:gd name="T109" fmla="*/ 923 h 941"/>
                  <a:gd name="T110" fmla="*/ 51 w 960"/>
                  <a:gd name="T111" fmla="*/ 895 h 941"/>
                  <a:gd name="T112" fmla="*/ 27 w 960"/>
                  <a:gd name="T113" fmla="*/ 878 h 941"/>
                  <a:gd name="T114" fmla="*/ 35 w 960"/>
                  <a:gd name="T115" fmla="*/ 887 h 941"/>
                  <a:gd name="T116" fmla="*/ 18 w 960"/>
                  <a:gd name="T117" fmla="*/ 851 h 941"/>
                  <a:gd name="T118" fmla="*/ 6 w 960"/>
                  <a:gd name="T119" fmla="*/ 812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0" h="941">
                    <a:moveTo>
                      <a:pt x="0" y="797"/>
                    </a:moveTo>
                    <a:lnTo>
                      <a:pt x="0" y="776"/>
                    </a:lnTo>
                    <a:lnTo>
                      <a:pt x="5" y="776"/>
                    </a:lnTo>
                    <a:lnTo>
                      <a:pt x="5" y="797"/>
                    </a:lnTo>
                    <a:lnTo>
                      <a:pt x="0" y="797"/>
                    </a:lnTo>
                    <a:close/>
                    <a:moveTo>
                      <a:pt x="0" y="760"/>
                    </a:moveTo>
                    <a:lnTo>
                      <a:pt x="0" y="739"/>
                    </a:lnTo>
                    <a:lnTo>
                      <a:pt x="5" y="739"/>
                    </a:lnTo>
                    <a:lnTo>
                      <a:pt x="5" y="760"/>
                    </a:lnTo>
                    <a:lnTo>
                      <a:pt x="0" y="760"/>
                    </a:lnTo>
                    <a:close/>
                    <a:moveTo>
                      <a:pt x="0" y="723"/>
                    </a:moveTo>
                    <a:lnTo>
                      <a:pt x="0" y="701"/>
                    </a:lnTo>
                    <a:lnTo>
                      <a:pt x="5" y="701"/>
                    </a:lnTo>
                    <a:lnTo>
                      <a:pt x="5" y="723"/>
                    </a:lnTo>
                    <a:lnTo>
                      <a:pt x="0" y="723"/>
                    </a:lnTo>
                    <a:close/>
                    <a:moveTo>
                      <a:pt x="0" y="686"/>
                    </a:moveTo>
                    <a:lnTo>
                      <a:pt x="0" y="664"/>
                    </a:lnTo>
                    <a:lnTo>
                      <a:pt x="5" y="664"/>
                    </a:lnTo>
                    <a:lnTo>
                      <a:pt x="5" y="686"/>
                    </a:lnTo>
                    <a:lnTo>
                      <a:pt x="0" y="686"/>
                    </a:lnTo>
                    <a:close/>
                    <a:moveTo>
                      <a:pt x="0" y="648"/>
                    </a:moveTo>
                    <a:lnTo>
                      <a:pt x="0" y="627"/>
                    </a:lnTo>
                    <a:lnTo>
                      <a:pt x="5" y="627"/>
                    </a:lnTo>
                    <a:lnTo>
                      <a:pt x="5" y="648"/>
                    </a:lnTo>
                    <a:lnTo>
                      <a:pt x="0" y="648"/>
                    </a:lnTo>
                    <a:close/>
                    <a:moveTo>
                      <a:pt x="0" y="611"/>
                    </a:moveTo>
                    <a:lnTo>
                      <a:pt x="0" y="590"/>
                    </a:lnTo>
                    <a:lnTo>
                      <a:pt x="5" y="590"/>
                    </a:lnTo>
                    <a:lnTo>
                      <a:pt x="5" y="611"/>
                    </a:lnTo>
                    <a:lnTo>
                      <a:pt x="0" y="611"/>
                    </a:lnTo>
                    <a:close/>
                    <a:moveTo>
                      <a:pt x="0" y="574"/>
                    </a:moveTo>
                    <a:lnTo>
                      <a:pt x="0" y="553"/>
                    </a:lnTo>
                    <a:lnTo>
                      <a:pt x="5" y="553"/>
                    </a:lnTo>
                    <a:lnTo>
                      <a:pt x="5" y="574"/>
                    </a:lnTo>
                    <a:lnTo>
                      <a:pt x="0" y="574"/>
                    </a:lnTo>
                    <a:close/>
                    <a:moveTo>
                      <a:pt x="0" y="537"/>
                    </a:moveTo>
                    <a:lnTo>
                      <a:pt x="0" y="516"/>
                    </a:lnTo>
                    <a:lnTo>
                      <a:pt x="5" y="516"/>
                    </a:lnTo>
                    <a:lnTo>
                      <a:pt x="5" y="537"/>
                    </a:lnTo>
                    <a:lnTo>
                      <a:pt x="0" y="537"/>
                    </a:lnTo>
                    <a:close/>
                    <a:moveTo>
                      <a:pt x="0" y="500"/>
                    </a:moveTo>
                    <a:lnTo>
                      <a:pt x="0" y="478"/>
                    </a:lnTo>
                    <a:lnTo>
                      <a:pt x="5" y="478"/>
                    </a:lnTo>
                    <a:lnTo>
                      <a:pt x="5" y="500"/>
                    </a:lnTo>
                    <a:lnTo>
                      <a:pt x="0" y="500"/>
                    </a:lnTo>
                    <a:close/>
                    <a:moveTo>
                      <a:pt x="0" y="462"/>
                    </a:moveTo>
                    <a:lnTo>
                      <a:pt x="0" y="441"/>
                    </a:lnTo>
                    <a:lnTo>
                      <a:pt x="5" y="441"/>
                    </a:lnTo>
                    <a:lnTo>
                      <a:pt x="5" y="462"/>
                    </a:lnTo>
                    <a:lnTo>
                      <a:pt x="0" y="462"/>
                    </a:lnTo>
                    <a:close/>
                    <a:moveTo>
                      <a:pt x="0" y="425"/>
                    </a:moveTo>
                    <a:lnTo>
                      <a:pt x="0" y="404"/>
                    </a:lnTo>
                    <a:lnTo>
                      <a:pt x="5" y="404"/>
                    </a:lnTo>
                    <a:lnTo>
                      <a:pt x="5" y="425"/>
                    </a:lnTo>
                    <a:lnTo>
                      <a:pt x="0" y="425"/>
                    </a:lnTo>
                    <a:close/>
                    <a:moveTo>
                      <a:pt x="0" y="388"/>
                    </a:moveTo>
                    <a:lnTo>
                      <a:pt x="0" y="367"/>
                    </a:lnTo>
                    <a:lnTo>
                      <a:pt x="5" y="367"/>
                    </a:lnTo>
                    <a:lnTo>
                      <a:pt x="5" y="388"/>
                    </a:lnTo>
                    <a:lnTo>
                      <a:pt x="0" y="388"/>
                    </a:lnTo>
                    <a:close/>
                    <a:moveTo>
                      <a:pt x="0" y="351"/>
                    </a:moveTo>
                    <a:lnTo>
                      <a:pt x="0" y="330"/>
                    </a:lnTo>
                    <a:lnTo>
                      <a:pt x="5" y="330"/>
                    </a:lnTo>
                    <a:lnTo>
                      <a:pt x="5" y="351"/>
                    </a:lnTo>
                    <a:lnTo>
                      <a:pt x="0" y="351"/>
                    </a:lnTo>
                    <a:close/>
                    <a:moveTo>
                      <a:pt x="0" y="314"/>
                    </a:moveTo>
                    <a:lnTo>
                      <a:pt x="0" y="293"/>
                    </a:lnTo>
                    <a:lnTo>
                      <a:pt x="5" y="293"/>
                    </a:lnTo>
                    <a:lnTo>
                      <a:pt x="5" y="314"/>
                    </a:lnTo>
                    <a:lnTo>
                      <a:pt x="0" y="314"/>
                    </a:lnTo>
                    <a:close/>
                    <a:moveTo>
                      <a:pt x="0" y="277"/>
                    </a:moveTo>
                    <a:lnTo>
                      <a:pt x="0" y="255"/>
                    </a:lnTo>
                    <a:lnTo>
                      <a:pt x="5" y="255"/>
                    </a:lnTo>
                    <a:lnTo>
                      <a:pt x="5" y="277"/>
                    </a:lnTo>
                    <a:lnTo>
                      <a:pt x="0" y="277"/>
                    </a:lnTo>
                    <a:close/>
                    <a:moveTo>
                      <a:pt x="0" y="239"/>
                    </a:moveTo>
                    <a:lnTo>
                      <a:pt x="0" y="218"/>
                    </a:lnTo>
                    <a:lnTo>
                      <a:pt x="5" y="218"/>
                    </a:lnTo>
                    <a:lnTo>
                      <a:pt x="5" y="239"/>
                    </a:lnTo>
                    <a:lnTo>
                      <a:pt x="0" y="239"/>
                    </a:lnTo>
                    <a:close/>
                    <a:moveTo>
                      <a:pt x="0" y="202"/>
                    </a:moveTo>
                    <a:lnTo>
                      <a:pt x="0" y="181"/>
                    </a:lnTo>
                    <a:lnTo>
                      <a:pt x="5" y="181"/>
                    </a:lnTo>
                    <a:lnTo>
                      <a:pt x="5" y="202"/>
                    </a:lnTo>
                    <a:lnTo>
                      <a:pt x="0" y="202"/>
                    </a:lnTo>
                    <a:close/>
                    <a:moveTo>
                      <a:pt x="0" y="165"/>
                    </a:moveTo>
                    <a:lnTo>
                      <a:pt x="0" y="145"/>
                    </a:lnTo>
                    <a:lnTo>
                      <a:pt x="0" y="144"/>
                    </a:lnTo>
                    <a:lnTo>
                      <a:pt x="6" y="144"/>
                    </a:lnTo>
                    <a:lnTo>
                      <a:pt x="5" y="145"/>
                    </a:lnTo>
                    <a:lnTo>
                      <a:pt x="5" y="145"/>
                    </a:lnTo>
                    <a:lnTo>
                      <a:pt x="5" y="165"/>
                    </a:lnTo>
                    <a:lnTo>
                      <a:pt x="0" y="165"/>
                    </a:lnTo>
                    <a:close/>
                    <a:moveTo>
                      <a:pt x="1" y="128"/>
                    </a:moveTo>
                    <a:lnTo>
                      <a:pt x="1" y="123"/>
                    </a:lnTo>
                    <a:lnTo>
                      <a:pt x="3" y="115"/>
                    </a:lnTo>
                    <a:lnTo>
                      <a:pt x="5" y="108"/>
                    </a:lnTo>
                    <a:lnTo>
                      <a:pt x="5" y="106"/>
                    </a:lnTo>
                    <a:lnTo>
                      <a:pt x="11" y="108"/>
                    </a:lnTo>
                    <a:lnTo>
                      <a:pt x="11" y="110"/>
                    </a:lnTo>
                    <a:lnTo>
                      <a:pt x="11" y="110"/>
                    </a:lnTo>
                    <a:lnTo>
                      <a:pt x="9" y="117"/>
                    </a:lnTo>
                    <a:lnTo>
                      <a:pt x="9" y="116"/>
                    </a:lnTo>
                    <a:lnTo>
                      <a:pt x="7" y="124"/>
                    </a:lnTo>
                    <a:lnTo>
                      <a:pt x="7" y="123"/>
                    </a:lnTo>
                    <a:lnTo>
                      <a:pt x="7" y="128"/>
                    </a:lnTo>
                    <a:lnTo>
                      <a:pt x="1" y="128"/>
                    </a:lnTo>
                    <a:close/>
                    <a:moveTo>
                      <a:pt x="11" y="91"/>
                    </a:moveTo>
                    <a:lnTo>
                      <a:pt x="12" y="88"/>
                    </a:lnTo>
                    <a:lnTo>
                      <a:pt x="16" y="82"/>
                    </a:lnTo>
                    <a:lnTo>
                      <a:pt x="19" y="76"/>
                    </a:lnTo>
                    <a:lnTo>
                      <a:pt x="22" y="72"/>
                    </a:lnTo>
                    <a:lnTo>
                      <a:pt x="27" y="74"/>
                    </a:lnTo>
                    <a:lnTo>
                      <a:pt x="24" y="78"/>
                    </a:lnTo>
                    <a:lnTo>
                      <a:pt x="25" y="78"/>
                    </a:lnTo>
                    <a:lnTo>
                      <a:pt x="21" y="84"/>
                    </a:lnTo>
                    <a:lnTo>
                      <a:pt x="21" y="84"/>
                    </a:lnTo>
                    <a:lnTo>
                      <a:pt x="18" y="91"/>
                    </a:lnTo>
                    <a:lnTo>
                      <a:pt x="18" y="90"/>
                    </a:lnTo>
                    <a:lnTo>
                      <a:pt x="17" y="93"/>
                    </a:lnTo>
                    <a:lnTo>
                      <a:pt x="11" y="91"/>
                    </a:lnTo>
                    <a:close/>
                    <a:moveTo>
                      <a:pt x="32" y="58"/>
                    </a:moveTo>
                    <a:lnTo>
                      <a:pt x="37" y="53"/>
                    </a:lnTo>
                    <a:lnTo>
                      <a:pt x="47" y="42"/>
                    </a:lnTo>
                    <a:lnTo>
                      <a:pt x="48" y="42"/>
                    </a:lnTo>
                    <a:lnTo>
                      <a:pt x="52" y="46"/>
                    </a:lnTo>
                    <a:lnTo>
                      <a:pt x="51" y="46"/>
                    </a:lnTo>
                    <a:lnTo>
                      <a:pt x="52" y="46"/>
                    </a:lnTo>
                    <a:lnTo>
                      <a:pt x="41" y="56"/>
                    </a:lnTo>
                    <a:lnTo>
                      <a:pt x="41" y="56"/>
                    </a:lnTo>
                    <a:lnTo>
                      <a:pt x="37" y="61"/>
                    </a:lnTo>
                    <a:lnTo>
                      <a:pt x="32" y="58"/>
                    </a:lnTo>
                    <a:close/>
                    <a:moveTo>
                      <a:pt x="62" y="31"/>
                    </a:moveTo>
                    <a:lnTo>
                      <a:pt x="65" y="29"/>
                    </a:lnTo>
                    <a:lnTo>
                      <a:pt x="71" y="25"/>
                    </a:lnTo>
                    <a:lnTo>
                      <a:pt x="78" y="21"/>
                    </a:lnTo>
                    <a:lnTo>
                      <a:pt x="82" y="19"/>
                    </a:lnTo>
                    <a:lnTo>
                      <a:pt x="85" y="24"/>
                    </a:lnTo>
                    <a:lnTo>
                      <a:pt x="81" y="26"/>
                    </a:lnTo>
                    <a:lnTo>
                      <a:pt x="81" y="26"/>
                    </a:lnTo>
                    <a:lnTo>
                      <a:pt x="74" y="29"/>
                    </a:lnTo>
                    <a:lnTo>
                      <a:pt x="74" y="29"/>
                    </a:lnTo>
                    <a:lnTo>
                      <a:pt x="68" y="33"/>
                    </a:lnTo>
                    <a:lnTo>
                      <a:pt x="68" y="33"/>
                    </a:lnTo>
                    <a:lnTo>
                      <a:pt x="65" y="35"/>
                    </a:lnTo>
                    <a:lnTo>
                      <a:pt x="62" y="31"/>
                    </a:lnTo>
                    <a:close/>
                    <a:moveTo>
                      <a:pt x="98" y="12"/>
                    </a:moveTo>
                    <a:lnTo>
                      <a:pt x="99" y="12"/>
                    </a:lnTo>
                    <a:lnTo>
                      <a:pt x="106" y="9"/>
                    </a:lnTo>
                    <a:lnTo>
                      <a:pt x="114" y="7"/>
                    </a:lnTo>
                    <a:lnTo>
                      <a:pt x="121" y="5"/>
                    </a:lnTo>
                    <a:lnTo>
                      <a:pt x="123" y="10"/>
                    </a:lnTo>
                    <a:lnTo>
                      <a:pt x="115" y="12"/>
                    </a:lnTo>
                    <a:lnTo>
                      <a:pt x="115" y="12"/>
                    </a:lnTo>
                    <a:lnTo>
                      <a:pt x="108" y="14"/>
                    </a:lnTo>
                    <a:lnTo>
                      <a:pt x="108" y="14"/>
                    </a:lnTo>
                    <a:lnTo>
                      <a:pt x="101" y="16"/>
                    </a:lnTo>
                    <a:lnTo>
                      <a:pt x="101" y="16"/>
                    </a:lnTo>
                    <a:lnTo>
                      <a:pt x="100" y="17"/>
                    </a:lnTo>
                    <a:lnTo>
                      <a:pt x="98" y="12"/>
                    </a:lnTo>
                    <a:close/>
                    <a:moveTo>
                      <a:pt x="139" y="2"/>
                    </a:moveTo>
                    <a:lnTo>
                      <a:pt x="145" y="1"/>
                    </a:lnTo>
                    <a:lnTo>
                      <a:pt x="153" y="0"/>
                    </a:lnTo>
                    <a:lnTo>
                      <a:pt x="162" y="0"/>
                    </a:lnTo>
                    <a:lnTo>
                      <a:pt x="163" y="0"/>
                    </a:lnTo>
                    <a:lnTo>
                      <a:pt x="163" y="5"/>
                    </a:lnTo>
                    <a:lnTo>
                      <a:pt x="162" y="5"/>
                    </a:lnTo>
                    <a:lnTo>
                      <a:pt x="162" y="5"/>
                    </a:lnTo>
                    <a:lnTo>
                      <a:pt x="154" y="6"/>
                    </a:lnTo>
                    <a:lnTo>
                      <a:pt x="154" y="6"/>
                    </a:lnTo>
                    <a:lnTo>
                      <a:pt x="146" y="6"/>
                    </a:lnTo>
                    <a:lnTo>
                      <a:pt x="146" y="6"/>
                    </a:lnTo>
                    <a:lnTo>
                      <a:pt x="140" y="7"/>
                    </a:lnTo>
                    <a:lnTo>
                      <a:pt x="139" y="2"/>
                    </a:lnTo>
                    <a:close/>
                    <a:moveTo>
                      <a:pt x="181" y="0"/>
                    </a:moveTo>
                    <a:lnTo>
                      <a:pt x="205" y="0"/>
                    </a:lnTo>
                    <a:lnTo>
                      <a:pt x="205" y="5"/>
                    </a:lnTo>
                    <a:lnTo>
                      <a:pt x="181" y="5"/>
                    </a:lnTo>
                    <a:lnTo>
                      <a:pt x="181" y="0"/>
                    </a:lnTo>
                    <a:close/>
                    <a:moveTo>
                      <a:pt x="223" y="0"/>
                    </a:moveTo>
                    <a:lnTo>
                      <a:pt x="246" y="0"/>
                    </a:lnTo>
                    <a:lnTo>
                      <a:pt x="246" y="5"/>
                    </a:lnTo>
                    <a:lnTo>
                      <a:pt x="223" y="5"/>
                    </a:lnTo>
                    <a:lnTo>
                      <a:pt x="223" y="0"/>
                    </a:lnTo>
                    <a:close/>
                    <a:moveTo>
                      <a:pt x="264" y="0"/>
                    </a:moveTo>
                    <a:lnTo>
                      <a:pt x="288" y="0"/>
                    </a:lnTo>
                    <a:lnTo>
                      <a:pt x="288" y="5"/>
                    </a:lnTo>
                    <a:lnTo>
                      <a:pt x="264" y="5"/>
                    </a:lnTo>
                    <a:lnTo>
                      <a:pt x="264" y="0"/>
                    </a:lnTo>
                    <a:close/>
                    <a:moveTo>
                      <a:pt x="306" y="0"/>
                    </a:moveTo>
                    <a:lnTo>
                      <a:pt x="330" y="0"/>
                    </a:lnTo>
                    <a:lnTo>
                      <a:pt x="330" y="5"/>
                    </a:lnTo>
                    <a:lnTo>
                      <a:pt x="306" y="5"/>
                    </a:lnTo>
                    <a:lnTo>
                      <a:pt x="306" y="0"/>
                    </a:lnTo>
                    <a:close/>
                    <a:moveTo>
                      <a:pt x="348" y="0"/>
                    </a:moveTo>
                    <a:lnTo>
                      <a:pt x="372" y="0"/>
                    </a:lnTo>
                    <a:lnTo>
                      <a:pt x="372" y="5"/>
                    </a:lnTo>
                    <a:lnTo>
                      <a:pt x="348" y="5"/>
                    </a:lnTo>
                    <a:lnTo>
                      <a:pt x="348" y="0"/>
                    </a:lnTo>
                    <a:close/>
                    <a:moveTo>
                      <a:pt x="390" y="0"/>
                    </a:moveTo>
                    <a:lnTo>
                      <a:pt x="413" y="0"/>
                    </a:lnTo>
                    <a:lnTo>
                      <a:pt x="413" y="5"/>
                    </a:lnTo>
                    <a:lnTo>
                      <a:pt x="390" y="5"/>
                    </a:lnTo>
                    <a:lnTo>
                      <a:pt x="390" y="0"/>
                    </a:lnTo>
                    <a:close/>
                    <a:moveTo>
                      <a:pt x="431" y="0"/>
                    </a:moveTo>
                    <a:lnTo>
                      <a:pt x="455" y="0"/>
                    </a:lnTo>
                    <a:lnTo>
                      <a:pt x="455" y="5"/>
                    </a:lnTo>
                    <a:lnTo>
                      <a:pt x="431" y="5"/>
                    </a:lnTo>
                    <a:lnTo>
                      <a:pt x="431" y="0"/>
                    </a:lnTo>
                    <a:close/>
                    <a:moveTo>
                      <a:pt x="473" y="0"/>
                    </a:moveTo>
                    <a:lnTo>
                      <a:pt x="497" y="0"/>
                    </a:lnTo>
                    <a:lnTo>
                      <a:pt x="497" y="5"/>
                    </a:lnTo>
                    <a:lnTo>
                      <a:pt x="473" y="5"/>
                    </a:lnTo>
                    <a:lnTo>
                      <a:pt x="473" y="0"/>
                    </a:lnTo>
                    <a:close/>
                    <a:moveTo>
                      <a:pt x="515" y="0"/>
                    </a:moveTo>
                    <a:lnTo>
                      <a:pt x="539" y="0"/>
                    </a:lnTo>
                    <a:lnTo>
                      <a:pt x="539" y="5"/>
                    </a:lnTo>
                    <a:lnTo>
                      <a:pt x="515" y="5"/>
                    </a:lnTo>
                    <a:lnTo>
                      <a:pt x="515" y="0"/>
                    </a:lnTo>
                    <a:close/>
                    <a:moveTo>
                      <a:pt x="557" y="0"/>
                    </a:moveTo>
                    <a:lnTo>
                      <a:pt x="580" y="0"/>
                    </a:lnTo>
                    <a:lnTo>
                      <a:pt x="580" y="5"/>
                    </a:lnTo>
                    <a:lnTo>
                      <a:pt x="557" y="5"/>
                    </a:lnTo>
                    <a:lnTo>
                      <a:pt x="557" y="0"/>
                    </a:lnTo>
                    <a:close/>
                    <a:moveTo>
                      <a:pt x="598" y="0"/>
                    </a:moveTo>
                    <a:lnTo>
                      <a:pt x="622" y="0"/>
                    </a:lnTo>
                    <a:lnTo>
                      <a:pt x="622" y="5"/>
                    </a:lnTo>
                    <a:lnTo>
                      <a:pt x="598" y="5"/>
                    </a:lnTo>
                    <a:lnTo>
                      <a:pt x="598" y="0"/>
                    </a:lnTo>
                    <a:close/>
                    <a:moveTo>
                      <a:pt x="640" y="0"/>
                    </a:moveTo>
                    <a:lnTo>
                      <a:pt x="664" y="0"/>
                    </a:lnTo>
                    <a:lnTo>
                      <a:pt x="664" y="5"/>
                    </a:lnTo>
                    <a:lnTo>
                      <a:pt x="640" y="5"/>
                    </a:lnTo>
                    <a:lnTo>
                      <a:pt x="640" y="0"/>
                    </a:lnTo>
                    <a:close/>
                    <a:moveTo>
                      <a:pt x="682" y="0"/>
                    </a:moveTo>
                    <a:lnTo>
                      <a:pt x="706" y="0"/>
                    </a:lnTo>
                    <a:lnTo>
                      <a:pt x="706" y="5"/>
                    </a:lnTo>
                    <a:lnTo>
                      <a:pt x="682" y="5"/>
                    </a:lnTo>
                    <a:lnTo>
                      <a:pt x="682" y="0"/>
                    </a:lnTo>
                    <a:close/>
                    <a:moveTo>
                      <a:pt x="724" y="0"/>
                    </a:moveTo>
                    <a:lnTo>
                      <a:pt x="747" y="0"/>
                    </a:lnTo>
                    <a:lnTo>
                      <a:pt x="747" y="5"/>
                    </a:lnTo>
                    <a:lnTo>
                      <a:pt x="724" y="5"/>
                    </a:lnTo>
                    <a:lnTo>
                      <a:pt x="724" y="0"/>
                    </a:lnTo>
                    <a:close/>
                    <a:moveTo>
                      <a:pt x="765" y="0"/>
                    </a:moveTo>
                    <a:lnTo>
                      <a:pt x="789" y="0"/>
                    </a:lnTo>
                    <a:lnTo>
                      <a:pt x="789" y="5"/>
                    </a:lnTo>
                    <a:lnTo>
                      <a:pt x="765" y="5"/>
                    </a:lnTo>
                    <a:lnTo>
                      <a:pt x="765" y="0"/>
                    </a:lnTo>
                    <a:close/>
                    <a:moveTo>
                      <a:pt x="807" y="0"/>
                    </a:moveTo>
                    <a:lnTo>
                      <a:pt x="815" y="1"/>
                    </a:lnTo>
                    <a:lnTo>
                      <a:pt x="823" y="2"/>
                    </a:lnTo>
                    <a:lnTo>
                      <a:pt x="831" y="3"/>
                    </a:lnTo>
                    <a:lnTo>
                      <a:pt x="832" y="3"/>
                    </a:lnTo>
                    <a:lnTo>
                      <a:pt x="830" y="8"/>
                    </a:lnTo>
                    <a:lnTo>
                      <a:pt x="830" y="8"/>
                    </a:lnTo>
                    <a:lnTo>
                      <a:pt x="830" y="8"/>
                    </a:lnTo>
                    <a:lnTo>
                      <a:pt x="822" y="7"/>
                    </a:lnTo>
                    <a:lnTo>
                      <a:pt x="822" y="7"/>
                    </a:lnTo>
                    <a:lnTo>
                      <a:pt x="814" y="6"/>
                    </a:lnTo>
                    <a:lnTo>
                      <a:pt x="814" y="6"/>
                    </a:lnTo>
                    <a:lnTo>
                      <a:pt x="807" y="6"/>
                    </a:lnTo>
                    <a:lnTo>
                      <a:pt x="807" y="0"/>
                    </a:lnTo>
                    <a:close/>
                    <a:moveTo>
                      <a:pt x="849" y="7"/>
                    </a:moveTo>
                    <a:lnTo>
                      <a:pt x="854" y="9"/>
                    </a:lnTo>
                    <a:lnTo>
                      <a:pt x="862" y="12"/>
                    </a:lnTo>
                    <a:lnTo>
                      <a:pt x="869" y="14"/>
                    </a:lnTo>
                    <a:lnTo>
                      <a:pt x="871" y="16"/>
                    </a:lnTo>
                    <a:lnTo>
                      <a:pt x="869" y="20"/>
                    </a:lnTo>
                    <a:lnTo>
                      <a:pt x="866" y="19"/>
                    </a:lnTo>
                    <a:lnTo>
                      <a:pt x="866" y="19"/>
                    </a:lnTo>
                    <a:lnTo>
                      <a:pt x="859" y="16"/>
                    </a:lnTo>
                    <a:lnTo>
                      <a:pt x="859" y="17"/>
                    </a:lnTo>
                    <a:lnTo>
                      <a:pt x="852" y="14"/>
                    </a:lnTo>
                    <a:lnTo>
                      <a:pt x="852" y="14"/>
                    </a:lnTo>
                    <a:lnTo>
                      <a:pt x="847" y="12"/>
                    </a:lnTo>
                    <a:lnTo>
                      <a:pt x="849" y="7"/>
                    </a:lnTo>
                    <a:close/>
                    <a:moveTo>
                      <a:pt x="887" y="24"/>
                    </a:moveTo>
                    <a:lnTo>
                      <a:pt x="889" y="25"/>
                    </a:lnTo>
                    <a:lnTo>
                      <a:pt x="895" y="29"/>
                    </a:lnTo>
                    <a:lnTo>
                      <a:pt x="902" y="33"/>
                    </a:lnTo>
                    <a:lnTo>
                      <a:pt x="906" y="37"/>
                    </a:lnTo>
                    <a:lnTo>
                      <a:pt x="902" y="41"/>
                    </a:lnTo>
                    <a:lnTo>
                      <a:pt x="898" y="37"/>
                    </a:lnTo>
                    <a:lnTo>
                      <a:pt x="898" y="37"/>
                    </a:lnTo>
                    <a:lnTo>
                      <a:pt x="892" y="33"/>
                    </a:lnTo>
                    <a:lnTo>
                      <a:pt x="892" y="33"/>
                    </a:lnTo>
                    <a:lnTo>
                      <a:pt x="886" y="29"/>
                    </a:lnTo>
                    <a:lnTo>
                      <a:pt x="886" y="29"/>
                    </a:lnTo>
                    <a:lnTo>
                      <a:pt x="884" y="28"/>
                    </a:lnTo>
                    <a:lnTo>
                      <a:pt x="887" y="24"/>
                    </a:lnTo>
                    <a:close/>
                    <a:moveTo>
                      <a:pt x="919" y="48"/>
                    </a:moveTo>
                    <a:lnTo>
                      <a:pt x="924" y="53"/>
                    </a:lnTo>
                    <a:lnTo>
                      <a:pt x="928" y="58"/>
                    </a:lnTo>
                    <a:lnTo>
                      <a:pt x="933" y="64"/>
                    </a:lnTo>
                    <a:lnTo>
                      <a:pt x="934" y="65"/>
                    </a:lnTo>
                    <a:lnTo>
                      <a:pt x="929" y="68"/>
                    </a:lnTo>
                    <a:lnTo>
                      <a:pt x="928" y="67"/>
                    </a:lnTo>
                    <a:lnTo>
                      <a:pt x="928" y="67"/>
                    </a:lnTo>
                    <a:lnTo>
                      <a:pt x="924" y="61"/>
                    </a:lnTo>
                    <a:lnTo>
                      <a:pt x="924" y="61"/>
                    </a:lnTo>
                    <a:lnTo>
                      <a:pt x="919" y="56"/>
                    </a:lnTo>
                    <a:lnTo>
                      <a:pt x="919" y="56"/>
                    </a:lnTo>
                    <a:lnTo>
                      <a:pt x="915" y="52"/>
                    </a:lnTo>
                    <a:lnTo>
                      <a:pt x="919" y="48"/>
                    </a:lnTo>
                    <a:close/>
                    <a:moveTo>
                      <a:pt x="943" y="80"/>
                    </a:moveTo>
                    <a:lnTo>
                      <a:pt x="945" y="82"/>
                    </a:lnTo>
                    <a:lnTo>
                      <a:pt x="948" y="88"/>
                    </a:lnTo>
                    <a:lnTo>
                      <a:pt x="951" y="95"/>
                    </a:lnTo>
                    <a:lnTo>
                      <a:pt x="952" y="99"/>
                    </a:lnTo>
                    <a:lnTo>
                      <a:pt x="947" y="101"/>
                    </a:lnTo>
                    <a:lnTo>
                      <a:pt x="945" y="97"/>
                    </a:lnTo>
                    <a:lnTo>
                      <a:pt x="945" y="97"/>
                    </a:lnTo>
                    <a:lnTo>
                      <a:pt x="942" y="90"/>
                    </a:lnTo>
                    <a:lnTo>
                      <a:pt x="942" y="91"/>
                    </a:lnTo>
                    <a:lnTo>
                      <a:pt x="939" y="84"/>
                    </a:lnTo>
                    <a:lnTo>
                      <a:pt x="939" y="84"/>
                    </a:lnTo>
                    <a:lnTo>
                      <a:pt x="938" y="82"/>
                    </a:lnTo>
                    <a:lnTo>
                      <a:pt x="943" y="80"/>
                    </a:lnTo>
                    <a:close/>
                    <a:moveTo>
                      <a:pt x="957" y="115"/>
                    </a:moveTo>
                    <a:lnTo>
                      <a:pt x="957" y="115"/>
                    </a:lnTo>
                    <a:lnTo>
                      <a:pt x="959" y="123"/>
                    </a:lnTo>
                    <a:lnTo>
                      <a:pt x="960" y="130"/>
                    </a:lnTo>
                    <a:lnTo>
                      <a:pt x="960" y="137"/>
                    </a:lnTo>
                    <a:lnTo>
                      <a:pt x="954" y="137"/>
                    </a:lnTo>
                    <a:lnTo>
                      <a:pt x="954" y="130"/>
                    </a:lnTo>
                    <a:lnTo>
                      <a:pt x="954" y="130"/>
                    </a:lnTo>
                    <a:lnTo>
                      <a:pt x="953" y="123"/>
                    </a:lnTo>
                    <a:lnTo>
                      <a:pt x="953" y="123"/>
                    </a:lnTo>
                    <a:lnTo>
                      <a:pt x="951" y="116"/>
                    </a:lnTo>
                    <a:lnTo>
                      <a:pt x="951" y="117"/>
                    </a:lnTo>
                    <a:lnTo>
                      <a:pt x="951" y="116"/>
                    </a:lnTo>
                    <a:lnTo>
                      <a:pt x="957" y="115"/>
                    </a:lnTo>
                    <a:close/>
                    <a:moveTo>
                      <a:pt x="960" y="153"/>
                    </a:moveTo>
                    <a:lnTo>
                      <a:pt x="960" y="174"/>
                    </a:lnTo>
                    <a:lnTo>
                      <a:pt x="955" y="174"/>
                    </a:lnTo>
                    <a:lnTo>
                      <a:pt x="955" y="153"/>
                    </a:lnTo>
                    <a:lnTo>
                      <a:pt x="960" y="153"/>
                    </a:lnTo>
                    <a:close/>
                    <a:moveTo>
                      <a:pt x="960" y="190"/>
                    </a:moveTo>
                    <a:lnTo>
                      <a:pt x="960" y="211"/>
                    </a:lnTo>
                    <a:lnTo>
                      <a:pt x="955" y="211"/>
                    </a:lnTo>
                    <a:lnTo>
                      <a:pt x="955" y="190"/>
                    </a:lnTo>
                    <a:lnTo>
                      <a:pt x="960" y="190"/>
                    </a:lnTo>
                    <a:close/>
                    <a:moveTo>
                      <a:pt x="960" y="227"/>
                    </a:moveTo>
                    <a:lnTo>
                      <a:pt x="960" y="248"/>
                    </a:lnTo>
                    <a:lnTo>
                      <a:pt x="955" y="248"/>
                    </a:lnTo>
                    <a:lnTo>
                      <a:pt x="955" y="227"/>
                    </a:lnTo>
                    <a:lnTo>
                      <a:pt x="960" y="227"/>
                    </a:lnTo>
                    <a:close/>
                    <a:moveTo>
                      <a:pt x="960" y="264"/>
                    </a:moveTo>
                    <a:lnTo>
                      <a:pt x="960" y="286"/>
                    </a:lnTo>
                    <a:lnTo>
                      <a:pt x="955" y="286"/>
                    </a:lnTo>
                    <a:lnTo>
                      <a:pt x="955" y="264"/>
                    </a:lnTo>
                    <a:lnTo>
                      <a:pt x="960" y="264"/>
                    </a:lnTo>
                    <a:close/>
                    <a:moveTo>
                      <a:pt x="960" y="301"/>
                    </a:moveTo>
                    <a:lnTo>
                      <a:pt x="960" y="323"/>
                    </a:lnTo>
                    <a:lnTo>
                      <a:pt x="955" y="323"/>
                    </a:lnTo>
                    <a:lnTo>
                      <a:pt x="955" y="301"/>
                    </a:lnTo>
                    <a:lnTo>
                      <a:pt x="960" y="301"/>
                    </a:lnTo>
                    <a:close/>
                    <a:moveTo>
                      <a:pt x="960" y="339"/>
                    </a:moveTo>
                    <a:lnTo>
                      <a:pt x="960" y="360"/>
                    </a:lnTo>
                    <a:lnTo>
                      <a:pt x="955" y="360"/>
                    </a:lnTo>
                    <a:lnTo>
                      <a:pt x="955" y="339"/>
                    </a:lnTo>
                    <a:lnTo>
                      <a:pt x="960" y="339"/>
                    </a:lnTo>
                    <a:close/>
                    <a:moveTo>
                      <a:pt x="960" y="376"/>
                    </a:moveTo>
                    <a:lnTo>
                      <a:pt x="960" y="397"/>
                    </a:lnTo>
                    <a:lnTo>
                      <a:pt x="955" y="397"/>
                    </a:lnTo>
                    <a:lnTo>
                      <a:pt x="955" y="376"/>
                    </a:lnTo>
                    <a:lnTo>
                      <a:pt x="960" y="376"/>
                    </a:lnTo>
                    <a:close/>
                    <a:moveTo>
                      <a:pt x="960" y="413"/>
                    </a:moveTo>
                    <a:lnTo>
                      <a:pt x="960" y="434"/>
                    </a:lnTo>
                    <a:lnTo>
                      <a:pt x="955" y="434"/>
                    </a:lnTo>
                    <a:lnTo>
                      <a:pt x="955" y="413"/>
                    </a:lnTo>
                    <a:lnTo>
                      <a:pt x="960" y="413"/>
                    </a:lnTo>
                    <a:close/>
                    <a:moveTo>
                      <a:pt x="960" y="450"/>
                    </a:moveTo>
                    <a:lnTo>
                      <a:pt x="960" y="471"/>
                    </a:lnTo>
                    <a:lnTo>
                      <a:pt x="955" y="471"/>
                    </a:lnTo>
                    <a:lnTo>
                      <a:pt x="955" y="450"/>
                    </a:lnTo>
                    <a:lnTo>
                      <a:pt x="960" y="450"/>
                    </a:lnTo>
                    <a:close/>
                    <a:moveTo>
                      <a:pt x="960" y="487"/>
                    </a:moveTo>
                    <a:lnTo>
                      <a:pt x="960" y="509"/>
                    </a:lnTo>
                    <a:lnTo>
                      <a:pt x="955" y="509"/>
                    </a:lnTo>
                    <a:lnTo>
                      <a:pt x="955" y="487"/>
                    </a:lnTo>
                    <a:lnTo>
                      <a:pt x="960" y="487"/>
                    </a:lnTo>
                    <a:close/>
                    <a:moveTo>
                      <a:pt x="960" y="525"/>
                    </a:moveTo>
                    <a:lnTo>
                      <a:pt x="960" y="546"/>
                    </a:lnTo>
                    <a:lnTo>
                      <a:pt x="955" y="546"/>
                    </a:lnTo>
                    <a:lnTo>
                      <a:pt x="955" y="525"/>
                    </a:lnTo>
                    <a:lnTo>
                      <a:pt x="960" y="525"/>
                    </a:lnTo>
                    <a:close/>
                    <a:moveTo>
                      <a:pt x="960" y="562"/>
                    </a:moveTo>
                    <a:lnTo>
                      <a:pt x="960" y="583"/>
                    </a:lnTo>
                    <a:lnTo>
                      <a:pt x="955" y="583"/>
                    </a:lnTo>
                    <a:lnTo>
                      <a:pt x="955" y="562"/>
                    </a:lnTo>
                    <a:lnTo>
                      <a:pt x="960" y="562"/>
                    </a:lnTo>
                    <a:close/>
                    <a:moveTo>
                      <a:pt x="960" y="599"/>
                    </a:moveTo>
                    <a:lnTo>
                      <a:pt x="960" y="620"/>
                    </a:lnTo>
                    <a:lnTo>
                      <a:pt x="955" y="620"/>
                    </a:lnTo>
                    <a:lnTo>
                      <a:pt x="955" y="599"/>
                    </a:lnTo>
                    <a:lnTo>
                      <a:pt x="960" y="599"/>
                    </a:lnTo>
                    <a:close/>
                    <a:moveTo>
                      <a:pt x="960" y="636"/>
                    </a:moveTo>
                    <a:lnTo>
                      <a:pt x="960" y="657"/>
                    </a:lnTo>
                    <a:lnTo>
                      <a:pt x="955" y="657"/>
                    </a:lnTo>
                    <a:lnTo>
                      <a:pt x="955" y="636"/>
                    </a:lnTo>
                    <a:lnTo>
                      <a:pt x="960" y="636"/>
                    </a:lnTo>
                    <a:close/>
                    <a:moveTo>
                      <a:pt x="960" y="673"/>
                    </a:moveTo>
                    <a:lnTo>
                      <a:pt x="960" y="694"/>
                    </a:lnTo>
                    <a:lnTo>
                      <a:pt x="955" y="694"/>
                    </a:lnTo>
                    <a:lnTo>
                      <a:pt x="955" y="673"/>
                    </a:lnTo>
                    <a:lnTo>
                      <a:pt x="960" y="673"/>
                    </a:lnTo>
                    <a:close/>
                    <a:moveTo>
                      <a:pt x="960" y="710"/>
                    </a:moveTo>
                    <a:lnTo>
                      <a:pt x="960" y="732"/>
                    </a:lnTo>
                    <a:lnTo>
                      <a:pt x="955" y="732"/>
                    </a:lnTo>
                    <a:lnTo>
                      <a:pt x="955" y="710"/>
                    </a:lnTo>
                    <a:lnTo>
                      <a:pt x="960" y="710"/>
                    </a:lnTo>
                    <a:close/>
                    <a:moveTo>
                      <a:pt x="960" y="748"/>
                    </a:moveTo>
                    <a:lnTo>
                      <a:pt x="960" y="769"/>
                    </a:lnTo>
                    <a:lnTo>
                      <a:pt x="955" y="769"/>
                    </a:lnTo>
                    <a:lnTo>
                      <a:pt x="955" y="748"/>
                    </a:lnTo>
                    <a:lnTo>
                      <a:pt x="960" y="748"/>
                    </a:lnTo>
                    <a:close/>
                    <a:moveTo>
                      <a:pt x="960" y="785"/>
                    </a:moveTo>
                    <a:lnTo>
                      <a:pt x="960" y="797"/>
                    </a:lnTo>
                    <a:lnTo>
                      <a:pt x="960" y="805"/>
                    </a:lnTo>
                    <a:lnTo>
                      <a:pt x="960" y="806"/>
                    </a:lnTo>
                    <a:lnTo>
                      <a:pt x="954" y="806"/>
                    </a:lnTo>
                    <a:lnTo>
                      <a:pt x="955" y="804"/>
                    </a:lnTo>
                    <a:lnTo>
                      <a:pt x="954" y="804"/>
                    </a:lnTo>
                    <a:lnTo>
                      <a:pt x="955" y="797"/>
                    </a:lnTo>
                    <a:lnTo>
                      <a:pt x="955" y="797"/>
                    </a:lnTo>
                    <a:lnTo>
                      <a:pt x="955" y="785"/>
                    </a:lnTo>
                    <a:lnTo>
                      <a:pt x="960" y="785"/>
                    </a:lnTo>
                    <a:close/>
                    <a:moveTo>
                      <a:pt x="958" y="822"/>
                    </a:moveTo>
                    <a:lnTo>
                      <a:pt x="957" y="826"/>
                    </a:lnTo>
                    <a:lnTo>
                      <a:pt x="955" y="833"/>
                    </a:lnTo>
                    <a:lnTo>
                      <a:pt x="953" y="840"/>
                    </a:lnTo>
                    <a:lnTo>
                      <a:pt x="952" y="843"/>
                    </a:lnTo>
                    <a:lnTo>
                      <a:pt x="947" y="842"/>
                    </a:lnTo>
                    <a:lnTo>
                      <a:pt x="948" y="838"/>
                    </a:lnTo>
                    <a:lnTo>
                      <a:pt x="948" y="839"/>
                    </a:lnTo>
                    <a:lnTo>
                      <a:pt x="950" y="832"/>
                    </a:lnTo>
                    <a:lnTo>
                      <a:pt x="950" y="832"/>
                    </a:lnTo>
                    <a:lnTo>
                      <a:pt x="952" y="825"/>
                    </a:lnTo>
                    <a:lnTo>
                      <a:pt x="951" y="825"/>
                    </a:lnTo>
                    <a:lnTo>
                      <a:pt x="952" y="821"/>
                    </a:lnTo>
                    <a:lnTo>
                      <a:pt x="958" y="822"/>
                    </a:lnTo>
                    <a:close/>
                    <a:moveTo>
                      <a:pt x="945" y="858"/>
                    </a:moveTo>
                    <a:lnTo>
                      <a:pt x="945" y="860"/>
                    </a:lnTo>
                    <a:lnTo>
                      <a:pt x="941" y="866"/>
                    </a:lnTo>
                    <a:lnTo>
                      <a:pt x="937" y="872"/>
                    </a:lnTo>
                    <a:lnTo>
                      <a:pt x="933" y="877"/>
                    </a:lnTo>
                    <a:lnTo>
                      <a:pt x="928" y="874"/>
                    </a:lnTo>
                    <a:lnTo>
                      <a:pt x="932" y="869"/>
                    </a:lnTo>
                    <a:lnTo>
                      <a:pt x="932" y="869"/>
                    </a:lnTo>
                    <a:lnTo>
                      <a:pt x="936" y="863"/>
                    </a:lnTo>
                    <a:lnTo>
                      <a:pt x="936" y="863"/>
                    </a:lnTo>
                    <a:lnTo>
                      <a:pt x="939" y="857"/>
                    </a:lnTo>
                    <a:lnTo>
                      <a:pt x="939" y="857"/>
                    </a:lnTo>
                    <a:lnTo>
                      <a:pt x="940" y="856"/>
                    </a:lnTo>
                    <a:lnTo>
                      <a:pt x="945" y="858"/>
                    </a:lnTo>
                    <a:close/>
                    <a:moveTo>
                      <a:pt x="922" y="890"/>
                    </a:moveTo>
                    <a:lnTo>
                      <a:pt x="913" y="899"/>
                    </a:lnTo>
                    <a:lnTo>
                      <a:pt x="906" y="905"/>
                    </a:lnTo>
                    <a:lnTo>
                      <a:pt x="901" y="901"/>
                    </a:lnTo>
                    <a:lnTo>
                      <a:pt x="909" y="895"/>
                    </a:lnTo>
                    <a:lnTo>
                      <a:pt x="909" y="896"/>
                    </a:lnTo>
                    <a:lnTo>
                      <a:pt x="918" y="887"/>
                    </a:lnTo>
                    <a:lnTo>
                      <a:pt x="922" y="890"/>
                    </a:lnTo>
                    <a:close/>
                    <a:moveTo>
                      <a:pt x="891" y="916"/>
                    </a:moveTo>
                    <a:lnTo>
                      <a:pt x="889" y="917"/>
                    </a:lnTo>
                    <a:lnTo>
                      <a:pt x="883" y="921"/>
                    </a:lnTo>
                    <a:lnTo>
                      <a:pt x="876" y="924"/>
                    </a:lnTo>
                    <a:lnTo>
                      <a:pt x="870" y="927"/>
                    </a:lnTo>
                    <a:lnTo>
                      <a:pt x="868" y="922"/>
                    </a:lnTo>
                    <a:lnTo>
                      <a:pt x="873" y="919"/>
                    </a:lnTo>
                    <a:lnTo>
                      <a:pt x="873" y="920"/>
                    </a:lnTo>
                    <a:lnTo>
                      <a:pt x="879" y="916"/>
                    </a:lnTo>
                    <a:lnTo>
                      <a:pt x="879" y="916"/>
                    </a:lnTo>
                    <a:lnTo>
                      <a:pt x="886" y="912"/>
                    </a:lnTo>
                    <a:lnTo>
                      <a:pt x="886" y="913"/>
                    </a:lnTo>
                    <a:lnTo>
                      <a:pt x="888" y="911"/>
                    </a:lnTo>
                    <a:lnTo>
                      <a:pt x="891" y="916"/>
                    </a:lnTo>
                    <a:close/>
                    <a:moveTo>
                      <a:pt x="854" y="933"/>
                    </a:moveTo>
                    <a:lnTo>
                      <a:pt x="847" y="935"/>
                    </a:lnTo>
                    <a:lnTo>
                      <a:pt x="839" y="937"/>
                    </a:lnTo>
                    <a:lnTo>
                      <a:pt x="831" y="939"/>
                    </a:lnTo>
                    <a:lnTo>
                      <a:pt x="830" y="939"/>
                    </a:lnTo>
                    <a:lnTo>
                      <a:pt x="829" y="933"/>
                    </a:lnTo>
                    <a:lnTo>
                      <a:pt x="830" y="933"/>
                    </a:lnTo>
                    <a:lnTo>
                      <a:pt x="830" y="933"/>
                    </a:lnTo>
                    <a:lnTo>
                      <a:pt x="837" y="932"/>
                    </a:lnTo>
                    <a:lnTo>
                      <a:pt x="837" y="932"/>
                    </a:lnTo>
                    <a:lnTo>
                      <a:pt x="845" y="930"/>
                    </a:lnTo>
                    <a:lnTo>
                      <a:pt x="845" y="930"/>
                    </a:lnTo>
                    <a:lnTo>
                      <a:pt x="852" y="928"/>
                    </a:lnTo>
                    <a:lnTo>
                      <a:pt x="854" y="933"/>
                    </a:lnTo>
                    <a:close/>
                    <a:moveTo>
                      <a:pt x="812" y="941"/>
                    </a:moveTo>
                    <a:lnTo>
                      <a:pt x="807" y="941"/>
                    </a:lnTo>
                    <a:lnTo>
                      <a:pt x="799" y="941"/>
                    </a:lnTo>
                    <a:lnTo>
                      <a:pt x="788" y="941"/>
                    </a:lnTo>
                    <a:lnTo>
                      <a:pt x="788" y="936"/>
                    </a:lnTo>
                    <a:lnTo>
                      <a:pt x="798" y="936"/>
                    </a:lnTo>
                    <a:lnTo>
                      <a:pt x="798" y="936"/>
                    </a:lnTo>
                    <a:lnTo>
                      <a:pt x="807" y="936"/>
                    </a:lnTo>
                    <a:lnTo>
                      <a:pt x="806" y="936"/>
                    </a:lnTo>
                    <a:lnTo>
                      <a:pt x="812" y="936"/>
                    </a:lnTo>
                    <a:lnTo>
                      <a:pt x="812" y="941"/>
                    </a:lnTo>
                    <a:close/>
                    <a:moveTo>
                      <a:pt x="770" y="941"/>
                    </a:moveTo>
                    <a:lnTo>
                      <a:pt x="746" y="941"/>
                    </a:lnTo>
                    <a:lnTo>
                      <a:pt x="746" y="936"/>
                    </a:lnTo>
                    <a:lnTo>
                      <a:pt x="770" y="936"/>
                    </a:lnTo>
                    <a:lnTo>
                      <a:pt x="770" y="941"/>
                    </a:lnTo>
                    <a:close/>
                    <a:moveTo>
                      <a:pt x="728" y="941"/>
                    </a:moveTo>
                    <a:lnTo>
                      <a:pt x="705" y="941"/>
                    </a:lnTo>
                    <a:lnTo>
                      <a:pt x="705" y="936"/>
                    </a:lnTo>
                    <a:lnTo>
                      <a:pt x="728" y="936"/>
                    </a:lnTo>
                    <a:lnTo>
                      <a:pt x="728" y="941"/>
                    </a:lnTo>
                    <a:close/>
                    <a:moveTo>
                      <a:pt x="687" y="941"/>
                    </a:moveTo>
                    <a:lnTo>
                      <a:pt x="663" y="941"/>
                    </a:lnTo>
                    <a:lnTo>
                      <a:pt x="663" y="936"/>
                    </a:lnTo>
                    <a:lnTo>
                      <a:pt x="687" y="936"/>
                    </a:lnTo>
                    <a:lnTo>
                      <a:pt x="687" y="941"/>
                    </a:lnTo>
                    <a:close/>
                    <a:moveTo>
                      <a:pt x="645" y="941"/>
                    </a:moveTo>
                    <a:lnTo>
                      <a:pt x="621" y="941"/>
                    </a:lnTo>
                    <a:lnTo>
                      <a:pt x="621" y="936"/>
                    </a:lnTo>
                    <a:lnTo>
                      <a:pt x="645" y="936"/>
                    </a:lnTo>
                    <a:lnTo>
                      <a:pt x="645" y="941"/>
                    </a:lnTo>
                    <a:close/>
                    <a:moveTo>
                      <a:pt x="603" y="941"/>
                    </a:moveTo>
                    <a:lnTo>
                      <a:pt x="579" y="941"/>
                    </a:lnTo>
                    <a:lnTo>
                      <a:pt x="579" y="936"/>
                    </a:lnTo>
                    <a:lnTo>
                      <a:pt x="603" y="936"/>
                    </a:lnTo>
                    <a:lnTo>
                      <a:pt x="603" y="941"/>
                    </a:lnTo>
                    <a:close/>
                    <a:moveTo>
                      <a:pt x="561" y="941"/>
                    </a:moveTo>
                    <a:lnTo>
                      <a:pt x="538" y="941"/>
                    </a:lnTo>
                    <a:lnTo>
                      <a:pt x="538" y="936"/>
                    </a:lnTo>
                    <a:lnTo>
                      <a:pt x="561" y="936"/>
                    </a:lnTo>
                    <a:lnTo>
                      <a:pt x="561" y="941"/>
                    </a:lnTo>
                    <a:close/>
                    <a:moveTo>
                      <a:pt x="520" y="941"/>
                    </a:moveTo>
                    <a:lnTo>
                      <a:pt x="496" y="941"/>
                    </a:lnTo>
                    <a:lnTo>
                      <a:pt x="496" y="936"/>
                    </a:lnTo>
                    <a:lnTo>
                      <a:pt x="520" y="936"/>
                    </a:lnTo>
                    <a:lnTo>
                      <a:pt x="520" y="941"/>
                    </a:lnTo>
                    <a:close/>
                    <a:moveTo>
                      <a:pt x="478" y="941"/>
                    </a:moveTo>
                    <a:lnTo>
                      <a:pt x="454" y="941"/>
                    </a:lnTo>
                    <a:lnTo>
                      <a:pt x="454" y="936"/>
                    </a:lnTo>
                    <a:lnTo>
                      <a:pt x="478" y="936"/>
                    </a:lnTo>
                    <a:lnTo>
                      <a:pt x="478" y="941"/>
                    </a:lnTo>
                    <a:close/>
                    <a:moveTo>
                      <a:pt x="436" y="941"/>
                    </a:moveTo>
                    <a:lnTo>
                      <a:pt x="412" y="941"/>
                    </a:lnTo>
                    <a:lnTo>
                      <a:pt x="412" y="936"/>
                    </a:lnTo>
                    <a:lnTo>
                      <a:pt x="436" y="936"/>
                    </a:lnTo>
                    <a:lnTo>
                      <a:pt x="436" y="941"/>
                    </a:lnTo>
                    <a:close/>
                    <a:moveTo>
                      <a:pt x="394" y="941"/>
                    </a:moveTo>
                    <a:lnTo>
                      <a:pt x="371" y="941"/>
                    </a:lnTo>
                    <a:lnTo>
                      <a:pt x="371" y="936"/>
                    </a:lnTo>
                    <a:lnTo>
                      <a:pt x="394" y="936"/>
                    </a:lnTo>
                    <a:lnTo>
                      <a:pt x="394" y="941"/>
                    </a:lnTo>
                    <a:close/>
                    <a:moveTo>
                      <a:pt x="353" y="941"/>
                    </a:moveTo>
                    <a:lnTo>
                      <a:pt x="329" y="941"/>
                    </a:lnTo>
                    <a:lnTo>
                      <a:pt x="329" y="936"/>
                    </a:lnTo>
                    <a:lnTo>
                      <a:pt x="353" y="936"/>
                    </a:lnTo>
                    <a:lnTo>
                      <a:pt x="353" y="941"/>
                    </a:lnTo>
                    <a:close/>
                    <a:moveTo>
                      <a:pt x="311" y="941"/>
                    </a:moveTo>
                    <a:lnTo>
                      <a:pt x="287" y="941"/>
                    </a:lnTo>
                    <a:lnTo>
                      <a:pt x="287" y="936"/>
                    </a:lnTo>
                    <a:lnTo>
                      <a:pt x="311" y="936"/>
                    </a:lnTo>
                    <a:lnTo>
                      <a:pt x="311" y="941"/>
                    </a:lnTo>
                    <a:close/>
                    <a:moveTo>
                      <a:pt x="269" y="941"/>
                    </a:moveTo>
                    <a:lnTo>
                      <a:pt x="245" y="941"/>
                    </a:lnTo>
                    <a:lnTo>
                      <a:pt x="245" y="936"/>
                    </a:lnTo>
                    <a:lnTo>
                      <a:pt x="269" y="936"/>
                    </a:lnTo>
                    <a:lnTo>
                      <a:pt x="269" y="941"/>
                    </a:lnTo>
                    <a:close/>
                    <a:moveTo>
                      <a:pt x="227" y="941"/>
                    </a:moveTo>
                    <a:lnTo>
                      <a:pt x="204" y="941"/>
                    </a:lnTo>
                    <a:lnTo>
                      <a:pt x="204" y="936"/>
                    </a:lnTo>
                    <a:lnTo>
                      <a:pt x="227" y="936"/>
                    </a:lnTo>
                    <a:lnTo>
                      <a:pt x="227" y="941"/>
                    </a:lnTo>
                    <a:close/>
                    <a:moveTo>
                      <a:pt x="186" y="941"/>
                    </a:moveTo>
                    <a:lnTo>
                      <a:pt x="161" y="941"/>
                    </a:lnTo>
                    <a:lnTo>
                      <a:pt x="161" y="941"/>
                    </a:lnTo>
                    <a:lnTo>
                      <a:pt x="162" y="936"/>
                    </a:lnTo>
                    <a:lnTo>
                      <a:pt x="162" y="936"/>
                    </a:lnTo>
                    <a:lnTo>
                      <a:pt x="162" y="936"/>
                    </a:lnTo>
                    <a:lnTo>
                      <a:pt x="186" y="936"/>
                    </a:lnTo>
                    <a:lnTo>
                      <a:pt x="186" y="941"/>
                    </a:lnTo>
                    <a:close/>
                    <a:moveTo>
                      <a:pt x="144" y="941"/>
                    </a:moveTo>
                    <a:lnTo>
                      <a:pt x="137" y="940"/>
                    </a:lnTo>
                    <a:lnTo>
                      <a:pt x="129" y="939"/>
                    </a:lnTo>
                    <a:lnTo>
                      <a:pt x="121" y="937"/>
                    </a:lnTo>
                    <a:lnTo>
                      <a:pt x="120" y="937"/>
                    </a:lnTo>
                    <a:lnTo>
                      <a:pt x="121" y="932"/>
                    </a:lnTo>
                    <a:lnTo>
                      <a:pt x="123" y="932"/>
                    </a:lnTo>
                    <a:lnTo>
                      <a:pt x="123" y="932"/>
                    </a:lnTo>
                    <a:lnTo>
                      <a:pt x="130" y="933"/>
                    </a:lnTo>
                    <a:lnTo>
                      <a:pt x="130" y="933"/>
                    </a:lnTo>
                    <a:lnTo>
                      <a:pt x="138" y="935"/>
                    </a:lnTo>
                    <a:lnTo>
                      <a:pt x="138" y="935"/>
                    </a:lnTo>
                    <a:lnTo>
                      <a:pt x="144" y="935"/>
                    </a:lnTo>
                    <a:lnTo>
                      <a:pt x="144" y="941"/>
                    </a:lnTo>
                    <a:close/>
                    <a:moveTo>
                      <a:pt x="102" y="932"/>
                    </a:moveTo>
                    <a:lnTo>
                      <a:pt x="99" y="930"/>
                    </a:lnTo>
                    <a:lnTo>
                      <a:pt x="92" y="927"/>
                    </a:lnTo>
                    <a:lnTo>
                      <a:pt x="85" y="924"/>
                    </a:lnTo>
                    <a:lnTo>
                      <a:pt x="81" y="922"/>
                    </a:lnTo>
                    <a:lnTo>
                      <a:pt x="84" y="918"/>
                    </a:lnTo>
                    <a:lnTo>
                      <a:pt x="87" y="920"/>
                    </a:lnTo>
                    <a:lnTo>
                      <a:pt x="87" y="919"/>
                    </a:lnTo>
                    <a:lnTo>
                      <a:pt x="94" y="923"/>
                    </a:lnTo>
                    <a:lnTo>
                      <a:pt x="94" y="923"/>
                    </a:lnTo>
                    <a:lnTo>
                      <a:pt x="101" y="925"/>
                    </a:lnTo>
                    <a:lnTo>
                      <a:pt x="101" y="925"/>
                    </a:lnTo>
                    <a:lnTo>
                      <a:pt x="105" y="927"/>
                    </a:lnTo>
                    <a:lnTo>
                      <a:pt x="102" y="932"/>
                    </a:lnTo>
                    <a:close/>
                    <a:moveTo>
                      <a:pt x="66" y="913"/>
                    </a:moveTo>
                    <a:lnTo>
                      <a:pt x="65" y="913"/>
                    </a:lnTo>
                    <a:lnTo>
                      <a:pt x="59" y="909"/>
                    </a:lnTo>
                    <a:lnTo>
                      <a:pt x="47" y="899"/>
                    </a:lnTo>
                    <a:lnTo>
                      <a:pt x="47" y="899"/>
                    </a:lnTo>
                    <a:lnTo>
                      <a:pt x="51" y="895"/>
                    </a:lnTo>
                    <a:lnTo>
                      <a:pt x="52" y="896"/>
                    </a:lnTo>
                    <a:lnTo>
                      <a:pt x="51" y="895"/>
                    </a:lnTo>
                    <a:lnTo>
                      <a:pt x="63" y="905"/>
                    </a:lnTo>
                    <a:lnTo>
                      <a:pt x="62" y="904"/>
                    </a:lnTo>
                    <a:lnTo>
                      <a:pt x="68" y="909"/>
                    </a:lnTo>
                    <a:lnTo>
                      <a:pt x="68" y="909"/>
                    </a:lnTo>
                    <a:lnTo>
                      <a:pt x="69" y="909"/>
                    </a:lnTo>
                    <a:lnTo>
                      <a:pt x="66" y="913"/>
                    </a:lnTo>
                    <a:close/>
                    <a:moveTo>
                      <a:pt x="35" y="887"/>
                    </a:moveTo>
                    <a:lnTo>
                      <a:pt x="32" y="884"/>
                    </a:lnTo>
                    <a:lnTo>
                      <a:pt x="27" y="878"/>
                    </a:lnTo>
                    <a:lnTo>
                      <a:pt x="23" y="872"/>
                    </a:lnTo>
                    <a:lnTo>
                      <a:pt x="21" y="869"/>
                    </a:lnTo>
                    <a:lnTo>
                      <a:pt x="26" y="866"/>
                    </a:lnTo>
                    <a:lnTo>
                      <a:pt x="28" y="869"/>
                    </a:lnTo>
                    <a:lnTo>
                      <a:pt x="28" y="869"/>
                    </a:lnTo>
                    <a:lnTo>
                      <a:pt x="32" y="875"/>
                    </a:lnTo>
                    <a:lnTo>
                      <a:pt x="32" y="875"/>
                    </a:lnTo>
                    <a:lnTo>
                      <a:pt x="37" y="880"/>
                    </a:lnTo>
                    <a:lnTo>
                      <a:pt x="37" y="880"/>
                    </a:lnTo>
                    <a:lnTo>
                      <a:pt x="40" y="884"/>
                    </a:lnTo>
                    <a:lnTo>
                      <a:pt x="35" y="887"/>
                    </a:lnTo>
                    <a:close/>
                    <a:moveTo>
                      <a:pt x="13" y="855"/>
                    </a:moveTo>
                    <a:lnTo>
                      <a:pt x="12" y="853"/>
                    </a:lnTo>
                    <a:lnTo>
                      <a:pt x="9" y="847"/>
                    </a:lnTo>
                    <a:lnTo>
                      <a:pt x="7" y="840"/>
                    </a:lnTo>
                    <a:lnTo>
                      <a:pt x="5" y="834"/>
                    </a:lnTo>
                    <a:lnTo>
                      <a:pt x="11" y="833"/>
                    </a:lnTo>
                    <a:lnTo>
                      <a:pt x="13" y="839"/>
                    </a:lnTo>
                    <a:lnTo>
                      <a:pt x="13" y="838"/>
                    </a:lnTo>
                    <a:lnTo>
                      <a:pt x="15" y="845"/>
                    </a:lnTo>
                    <a:lnTo>
                      <a:pt x="15" y="845"/>
                    </a:lnTo>
                    <a:lnTo>
                      <a:pt x="18" y="851"/>
                    </a:lnTo>
                    <a:lnTo>
                      <a:pt x="18" y="851"/>
                    </a:lnTo>
                    <a:lnTo>
                      <a:pt x="18" y="852"/>
                    </a:lnTo>
                    <a:lnTo>
                      <a:pt x="13" y="855"/>
                    </a:lnTo>
                    <a:close/>
                    <a:moveTo>
                      <a:pt x="1" y="818"/>
                    </a:moveTo>
                    <a:lnTo>
                      <a:pt x="0" y="812"/>
                    </a:lnTo>
                    <a:lnTo>
                      <a:pt x="0" y="805"/>
                    </a:lnTo>
                    <a:lnTo>
                      <a:pt x="0" y="797"/>
                    </a:lnTo>
                    <a:lnTo>
                      <a:pt x="5" y="797"/>
                    </a:lnTo>
                    <a:lnTo>
                      <a:pt x="6" y="804"/>
                    </a:lnTo>
                    <a:lnTo>
                      <a:pt x="6" y="804"/>
                    </a:lnTo>
                    <a:lnTo>
                      <a:pt x="6" y="812"/>
                    </a:lnTo>
                    <a:lnTo>
                      <a:pt x="6" y="811"/>
                    </a:lnTo>
                    <a:lnTo>
                      <a:pt x="7" y="818"/>
                    </a:lnTo>
                    <a:lnTo>
                      <a:pt x="1" y="818"/>
                    </a:lnTo>
                    <a:close/>
                  </a:path>
                </a:pathLst>
              </a:custGeom>
              <a:solidFill>
                <a:srgbClr val="AABC86"/>
              </a:solidFill>
              <a:ln w="0" cap="flat">
                <a:solidFill>
                  <a:srgbClr val="104886"/>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Freeform 42">
                <a:extLst>
                  <a:ext uri="{FF2B5EF4-FFF2-40B4-BE49-F238E27FC236}">
                    <a16:creationId xmlns:a16="http://schemas.microsoft.com/office/drawing/2014/main" id="{C87D6375-CBA3-40E5-9409-09ECA10CF2A7}"/>
                  </a:ext>
                </a:extLst>
              </p:cNvPr>
              <p:cNvSpPr>
                <a:spLocks/>
              </p:cNvSpPr>
              <p:nvPr/>
            </p:nvSpPr>
            <p:spPr bwMode="auto">
              <a:xfrm>
                <a:off x="3052472" y="2628809"/>
                <a:ext cx="1376363" cy="330200"/>
              </a:xfrm>
              <a:custGeom>
                <a:avLst/>
                <a:gdLst>
                  <a:gd name="T0" fmla="*/ 0 w 867"/>
                  <a:gd name="T1" fmla="*/ 0 h 208"/>
                  <a:gd name="T2" fmla="*/ 750 w 867"/>
                  <a:gd name="T3" fmla="*/ 0 h 208"/>
                  <a:gd name="T4" fmla="*/ 867 w 867"/>
                  <a:gd name="T5" fmla="*/ 104 h 208"/>
                  <a:gd name="T6" fmla="*/ 750 w 867"/>
                  <a:gd name="T7" fmla="*/ 208 h 208"/>
                  <a:gd name="T8" fmla="*/ 0 w 867"/>
                  <a:gd name="T9" fmla="*/ 208 h 208"/>
                  <a:gd name="T10" fmla="*/ 0 w 867"/>
                  <a:gd name="T11" fmla="*/ 0 h 208"/>
                </a:gdLst>
                <a:ahLst/>
                <a:cxnLst>
                  <a:cxn ang="0">
                    <a:pos x="T0" y="T1"/>
                  </a:cxn>
                  <a:cxn ang="0">
                    <a:pos x="T2" y="T3"/>
                  </a:cxn>
                  <a:cxn ang="0">
                    <a:pos x="T4" y="T5"/>
                  </a:cxn>
                  <a:cxn ang="0">
                    <a:pos x="T6" y="T7"/>
                  </a:cxn>
                  <a:cxn ang="0">
                    <a:pos x="T8" y="T9"/>
                  </a:cxn>
                  <a:cxn ang="0">
                    <a:pos x="T10" y="T11"/>
                  </a:cxn>
                </a:cxnLst>
                <a:rect l="0" t="0" r="r" b="b"/>
                <a:pathLst>
                  <a:path w="867" h="208">
                    <a:moveTo>
                      <a:pt x="0" y="0"/>
                    </a:moveTo>
                    <a:lnTo>
                      <a:pt x="750" y="0"/>
                    </a:lnTo>
                    <a:lnTo>
                      <a:pt x="867" y="104"/>
                    </a:lnTo>
                    <a:lnTo>
                      <a:pt x="750" y="208"/>
                    </a:lnTo>
                    <a:lnTo>
                      <a:pt x="0" y="208"/>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7" name="Rectangle 43">
                <a:extLst>
                  <a:ext uri="{FF2B5EF4-FFF2-40B4-BE49-F238E27FC236}">
                    <a16:creationId xmlns:a16="http://schemas.microsoft.com/office/drawing/2014/main" id="{83B746AA-1F4A-483B-AB1F-CE65F9194FBB}"/>
                  </a:ext>
                </a:extLst>
              </p:cNvPr>
              <p:cNvSpPr>
                <a:spLocks noChangeArrowheads="1"/>
              </p:cNvSpPr>
              <p:nvPr/>
            </p:nvSpPr>
            <p:spPr bwMode="auto">
              <a:xfrm>
                <a:off x="3096835" y="2678020"/>
                <a:ext cx="1274764" cy="1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104886"/>
                    </a:solidFill>
                    <a:effectLst/>
                    <a:latin typeface="Calibri" panose="020F0502020204030204" pitchFamily="34" charset="0"/>
                  </a:rPr>
                  <a:t>Mapa de experiencia de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800" b="1" dirty="0">
                    <a:solidFill>
                      <a:srgbClr val="104886"/>
                    </a:solidFill>
                    <a:latin typeface="Calibri" panose="020F0502020204030204" pitchFamily="34" charset="0"/>
                  </a:rPr>
                  <a:t>cliente</a:t>
                </a:r>
                <a:endParaRPr kumimoji="0" lang="es-ES" altLang="es-ES" sz="1800" b="1" i="0" u="none" strike="noStrike" cap="none" normalizeH="0" baseline="0" dirty="0">
                  <a:ln>
                    <a:noFill/>
                  </a:ln>
                  <a:solidFill>
                    <a:srgbClr val="104886"/>
                  </a:solidFill>
                  <a:effectLst/>
                  <a:latin typeface="Arial" panose="020B0604020202020204" pitchFamily="34" charset="0"/>
                </a:endParaRPr>
              </a:p>
            </p:txBody>
          </p:sp>
          <p:sp>
            <p:nvSpPr>
              <p:cNvPr id="49" name="Freeform 45">
                <a:extLst>
                  <a:ext uri="{FF2B5EF4-FFF2-40B4-BE49-F238E27FC236}">
                    <a16:creationId xmlns:a16="http://schemas.microsoft.com/office/drawing/2014/main" id="{F514CE25-4B77-4791-9577-703037D772B5}"/>
                  </a:ext>
                </a:extLst>
              </p:cNvPr>
              <p:cNvSpPr>
                <a:spLocks/>
              </p:cNvSpPr>
              <p:nvPr/>
            </p:nvSpPr>
            <p:spPr bwMode="auto">
              <a:xfrm>
                <a:off x="1396710" y="3217069"/>
                <a:ext cx="6329363" cy="328613"/>
              </a:xfrm>
              <a:custGeom>
                <a:avLst/>
                <a:gdLst>
                  <a:gd name="T0" fmla="*/ 0 w 2084"/>
                  <a:gd name="T1" fmla="*/ 0 h 207"/>
                  <a:gd name="T2" fmla="*/ 1968 w 2084"/>
                  <a:gd name="T3" fmla="*/ 0 h 207"/>
                  <a:gd name="T4" fmla="*/ 2084 w 2084"/>
                  <a:gd name="T5" fmla="*/ 104 h 207"/>
                  <a:gd name="T6" fmla="*/ 1968 w 2084"/>
                  <a:gd name="T7" fmla="*/ 207 h 207"/>
                  <a:gd name="T8" fmla="*/ 0 w 2084"/>
                  <a:gd name="T9" fmla="*/ 207 h 207"/>
                  <a:gd name="T10" fmla="*/ 117 w 2084"/>
                  <a:gd name="T11" fmla="*/ 104 h 207"/>
                  <a:gd name="T12" fmla="*/ 0 w 2084"/>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2084" h="207">
                    <a:moveTo>
                      <a:pt x="0" y="0"/>
                    </a:moveTo>
                    <a:lnTo>
                      <a:pt x="1968" y="0"/>
                    </a:lnTo>
                    <a:lnTo>
                      <a:pt x="2084" y="104"/>
                    </a:lnTo>
                    <a:lnTo>
                      <a:pt x="1968" y="207"/>
                    </a:lnTo>
                    <a:lnTo>
                      <a:pt x="0" y="207"/>
                    </a:lnTo>
                    <a:lnTo>
                      <a:pt x="117" y="104"/>
                    </a:lnTo>
                    <a:lnTo>
                      <a:pt x="0" y="0"/>
                    </a:lnTo>
                    <a:close/>
                  </a:path>
                </a:pathLst>
              </a:custGeom>
              <a:solidFill>
                <a:srgbClr val="0D3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0" name="Rectangle 46">
                <a:extLst>
                  <a:ext uri="{FF2B5EF4-FFF2-40B4-BE49-F238E27FC236}">
                    <a16:creationId xmlns:a16="http://schemas.microsoft.com/office/drawing/2014/main" id="{80AD3E3D-2D92-4ECF-AD86-7B303F7D9982}"/>
                  </a:ext>
                </a:extLst>
              </p:cNvPr>
              <p:cNvSpPr>
                <a:spLocks noChangeArrowheads="1"/>
              </p:cNvSpPr>
              <p:nvPr/>
            </p:nvSpPr>
            <p:spPr bwMode="auto">
              <a:xfrm>
                <a:off x="3784310" y="3321844"/>
                <a:ext cx="14541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FFFFFF"/>
                    </a:solidFill>
                    <a:effectLst/>
                    <a:latin typeface="Calibri" panose="020F0502020204030204" pitchFamily="34" charset="0"/>
                  </a:rPr>
                  <a:t>Sesiones Programa de Formación</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54" name="Freeform 50">
                <a:extLst>
                  <a:ext uri="{FF2B5EF4-FFF2-40B4-BE49-F238E27FC236}">
                    <a16:creationId xmlns:a16="http://schemas.microsoft.com/office/drawing/2014/main" id="{7E73F94C-DC84-41EB-B23F-6452930BBE32}"/>
                  </a:ext>
                </a:extLst>
              </p:cNvPr>
              <p:cNvSpPr>
                <a:spLocks/>
              </p:cNvSpPr>
              <p:nvPr/>
            </p:nvSpPr>
            <p:spPr bwMode="auto">
              <a:xfrm>
                <a:off x="1396710" y="3921919"/>
                <a:ext cx="6329363" cy="333375"/>
              </a:xfrm>
              <a:custGeom>
                <a:avLst/>
                <a:gdLst>
                  <a:gd name="T0" fmla="*/ 0 w 3015"/>
                  <a:gd name="T1" fmla="*/ 0 h 210"/>
                  <a:gd name="T2" fmla="*/ 2898 w 3015"/>
                  <a:gd name="T3" fmla="*/ 0 h 210"/>
                  <a:gd name="T4" fmla="*/ 3015 w 3015"/>
                  <a:gd name="T5" fmla="*/ 105 h 210"/>
                  <a:gd name="T6" fmla="*/ 2898 w 3015"/>
                  <a:gd name="T7" fmla="*/ 210 h 210"/>
                  <a:gd name="T8" fmla="*/ 0 w 3015"/>
                  <a:gd name="T9" fmla="*/ 210 h 210"/>
                  <a:gd name="T10" fmla="*/ 117 w 3015"/>
                  <a:gd name="T11" fmla="*/ 105 h 210"/>
                  <a:gd name="T12" fmla="*/ 0 w 3015"/>
                  <a:gd name="T13" fmla="*/ 0 h 210"/>
                </a:gdLst>
                <a:ahLst/>
                <a:cxnLst>
                  <a:cxn ang="0">
                    <a:pos x="T0" y="T1"/>
                  </a:cxn>
                  <a:cxn ang="0">
                    <a:pos x="T2" y="T3"/>
                  </a:cxn>
                  <a:cxn ang="0">
                    <a:pos x="T4" y="T5"/>
                  </a:cxn>
                  <a:cxn ang="0">
                    <a:pos x="T6" y="T7"/>
                  </a:cxn>
                  <a:cxn ang="0">
                    <a:pos x="T8" y="T9"/>
                  </a:cxn>
                  <a:cxn ang="0">
                    <a:pos x="T10" y="T11"/>
                  </a:cxn>
                  <a:cxn ang="0">
                    <a:pos x="T12" y="T13"/>
                  </a:cxn>
                </a:cxnLst>
                <a:rect l="0" t="0" r="r" b="b"/>
                <a:pathLst>
                  <a:path w="3015" h="210">
                    <a:moveTo>
                      <a:pt x="0" y="0"/>
                    </a:moveTo>
                    <a:lnTo>
                      <a:pt x="2898" y="0"/>
                    </a:lnTo>
                    <a:lnTo>
                      <a:pt x="3015" y="105"/>
                    </a:lnTo>
                    <a:lnTo>
                      <a:pt x="2898" y="210"/>
                    </a:lnTo>
                    <a:lnTo>
                      <a:pt x="0" y="210"/>
                    </a:lnTo>
                    <a:lnTo>
                      <a:pt x="117" y="105"/>
                    </a:lnTo>
                    <a:lnTo>
                      <a:pt x="0" y="0"/>
                    </a:lnTo>
                    <a:close/>
                  </a:path>
                </a:pathLst>
              </a:custGeom>
              <a:solidFill>
                <a:srgbClr val="0D3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5" name="Rectangle 51">
                <a:extLst>
                  <a:ext uri="{FF2B5EF4-FFF2-40B4-BE49-F238E27FC236}">
                    <a16:creationId xmlns:a16="http://schemas.microsoft.com/office/drawing/2014/main" id="{A78885EA-A163-4821-A2CA-E25C3A42B932}"/>
                  </a:ext>
                </a:extLst>
              </p:cNvPr>
              <p:cNvSpPr>
                <a:spLocks noChangeArrowheads="1"/>
              </p:cNvSpPr>
              <p:nvPr/>
            </p:nvSpPr>
            <p:spPr bwMode="auto">
              <a:xfrm>
                <a:off x="4233572" y="4010819"/>
                <a:ext cx="6175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altLang="es-ES" sz="800" b="1" dirty="0">
                    <a:solidFill>
                      <a:srgbClr val="FFFFFF"/>
                    </a:solidFill>
                    <a:latin typeface="Calibri" panose="020F0502020204030204" pitchFamily="34" charset="0"/>
                  </a:rPr>
                  <a:t>Mentorización</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0" name="Freeform 56">
                <a:extLst>
                  <a:ext uri="{FF2B5EF4-FFF2-40B4-BE49-F238E27FC236}">
                    <a16:creationId xmlns:a16="http://schemas.microsoft.com/office/drawing/2014/main" id="{AA990328-A625-439A-9C4A-7F665B71E2A2}"/>
                  </a:ext>
                </a:extLst>
              </p:cNvPr>
              <p:cNvSpPr>
                <a:spLocks/>
              </p:cNvSpPr>
              <p:nvPr/>
            </p:nvSpPr>
            <p:spPr bwMode="auto">
              <a:xfrm>
                <a:off x="4642034" y="1995746"/>
                <a:ext cx="1374775" cy="330200"/>
              </a:xfrm>
              <a:custGeom>
                <a:avLst/>
                <a:gdLst>
                  <a:gd name="T0" fmla="*/ 0 w 866"/>
                  <a:gd name="T1" fmla="*/ 0 h 208"/>
                  <a:gd name="T2" fmla="*/ 749 w 866"/>
                  <a:gd name="T3" fmla="*/ 0 h 208"/>
                  <a:gd name="T4" fmla="*/ 866 w 866"/>
                  <a:gd name="T5" fmla="*/ 104 h 208"/>
                  <a:gd name="T6" fmla="*/ 749 w 866"/>
                  <a:gd name="T7" fmla="*/ 208 h 208"/>
                  <a:gd name="T8" fmla="*/ 0 w 866"/>
                  <a:gd name="T9" fmla="*/ 208 h 208"/>
                  <a:gd name="T10" fmla="*/ 0 w 866"/>
                  <a:gd name="T11" fmla="*/ 0 h 208"/>
                </a:gdLst>
                <a:ahLst/>
                <a:cxnLst>
                  <a:cxn ang="0">
                    <a:pos x="T0" y="T1"/>
                  </a:cxn>
                  <a:cxn ang="0">
                    <a:pos x="T2" y="T3"/>
                  </a:cxn>
                  <a:cxn ang="0">
                    <a:pos x="T4" y="T5"/>
                  </a:cxn>
                  <a:cxn ang="0">
                    <a:pos x="T6" y="T7"/>
                  </a:cxn>
                  <a:cxn ang="0">
                    <a:pos x="T8" y="T9"/>
                  </a:cxn>
                  <a:cxn ang="0">
                    <a:pos x="T10" y="T11"/>
                  </a:cxn>
                </a:cxnLst>
                <a:rect l="0" t="0" r="r" b="b"/>
                <a:pathLst>
                  <a:path w="866" h="208">
                    <a:moveTo>
                      <a:pt x="0" y="0"/>
                    </a:moveTo>
                    <a:lnTo>
                      <a:pt x="749" y="0"/>
                    </a:lnTo>
                    <a:lnTo>
                      <a:pt x="866" y="104"/>
                    </a:lnTo>
                    <a:lnTo>
                      <a:pt x="749" y="208"/>
                    </a:lnTo>
                    <a:lnTo>
                      <a:pt x="0" y="208"/>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buClrTx/>
                </a:pPr>
                <a:r>
                  <a:rPr lang="es-ES" sz="800" b="1" dirty="0">
                    <a:solidFill>
                      <a:srgbClr val="104886"/>
                    </a:solidFill>
                    <a:latin typeface="Calibri" panose="020F0502020204030204" pitchFamily="34" charset="0"/>
                  </a:rPr>
                  <a:t>Lienzo de transformación  </a:t>
                </a:r>
              </a:p>
              <a:p>
                <a:pPr eaLnBrk="0" fontAlgn="base" hangingPunct="0">
                  <a:spcBef>
                    <a:spcPct val="0"/>
                  </a:spcBef>
                  <a:spcAft>
                    <a:spcPct val="0"/>
                  </a:spcAft>
                  <a:buClrTx/>
                </a:pPr>
                <a:r>
                  <a:rPr lang="es-ES" sz="800" b="1" dirty="0">
                    <a:solidFill>
                      <a:srgbClr val="104886"/>
                    </a:solidFill>
                    <a:latin typeface="Calibri" panose="020F0502020204030204" pitchFamily="34" charset="0"/>
                  </a:rPr>
                  <a:t>digital</a:t>
                </a:r>
              </a:p>
            </p:txBody>
          </p:sp>
          <p:sp>
            <p:nvSpPr>
              <p:cNvPr id="61" name="Rectangle 57">
                <a:extLst>
                  <a:ext uri="{FF2B5EF4-FFF2-40B4-BE49-F238E27FC236}">
                    <a16:creationId xmlns:a16="http://schemas.microsoft.com/office/drawing/2014/main" id="{F382AEC3-4591-43D2-AB76-9B421551F86E}"/>
                  </a:ext>
                </a:extLst>
              </p:cNvPr>
              <p:cNvSpPr>
                <a:spLocks noChangeArrowheads="1"/>
              </p:cNvSpPr>
              <p:nvPr/>
            </p:nvSpPr>
            <p:spPr bwMode="auto">
              <a:xfrm>
                <a:off x="6322340" y="2526104"/>
                <a:ext cx="1105328" cy="1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000000"/>
                    </a:solidFill>
                    <a:effectLst/>
                    <a:latin typeface="Calibri" panose="020F0502020204030204" pitchFamily="34" charset="0"/>
                  </a:rPr>
                  <a:t>Constitución y preparación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800" dirty="0">
                    <a:solidFill>
                      <a:srgbClr val="000000"/>
                    </a:solidFill>
                    <a:latin typeface="Calibri" panose="020F0502020204030204" pitchFamily="34" charset="0"/>
                  </a:rPr>
                  <a:t>del equipo líder del cambio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3" name="Freeform 59">
                <a:extLst>
                  <a:ext uri="{FF2B5EF4-FFF2-40B4-BE49-F238E27FC236}">
                    <a16:creationId xmlns:a16="http://schemas.microsoft.com/office/drawing/2014/main" id="{3BF80312-45B5-4C5E-8EB8-E94AD9239A92}"/>
                  </a:ext>
                </a:extLst>
              </p:cNvPr>
              <p:cNvSpPr>
                <a:spLocks/>
              </p:cNvSpPr>
              <p:nvPr/>
            </p:nvSpPr>
            <p:spPr bwMode="auto">
              <a:xfrm>
                <a:off x="7419461" y="2861230"/>
                <a:ext cx="1374775" cy="330200"/>
              </a:xfrm>
              <a:custGeom>
                <a:avLst/>
                <a:gdLst>
                  <a:gd name="T0" fmla="*/ 0 w 866"/>
                  <a:gd name="T1" fmla="*/ 0 h 208"/>
                  <a:gd name="T2" fmla="*/ 750 w 866"/>
                  <a:gd name="T3" fmla="*/ 0 h 208"/>
                  <a:gd name="T4" fmla="*/ 866 w 866"/>
                  <a:gd name="T5" fmla="*/ 104 h 208"/>
                  <a:gd name="T6" fmla="*/ 750 w 866"/>
                  <a:gd name="T7" fmla="*/ 208 h 208"/>
                  <a:gd name="T8" fmla="*/ 0 w 866"/>
                  <a:gd name="T9" fmla="*/ 208 h 208"/>
                  <a:gd name="T10" fmla="*/ 0 w 866"/>
                  <a:gd name="T11" fmla="*/ 0 h 208"/>
                </a:gdLst>
                <a:ahLst/>
                <a:cxnLst>
                  <a:cxn ang="0">
                    <a:pos x="T0" y="T1"/>
                  </a:cxn>
                  <a:cxn ang="0">
                    <a:pos x="T2" y="T3"/>
                  </a:cxn>
                  <a:cxn ang="0">
                    <a:pos x="T4" y="T5"/>
                  </a:cxn>
                  <a:cxn ang="0">
                    <a:pos x="T6" y="T7"/>
                  </a:cxn>
                  <a:cxn ang="0">
                    <a:pos x="T8" y="T9"/>
                  </a:cxn>
                  <a:cxn ang="0">
                    <a:pos x="T10" y="T11"/>
                  </a:cxn>
                </a:cxnLst>
                <a:rect l="0" t="0" r="r" b="b"/>
                <a:pathLst>
                  <a:path w="866" h="208">
                    <a:moveTo>
                      <a:pt x="0" y="0"/>
                    </a:moveTo>
                    <a:lnTo>
                      <a:pt x="750" y="0"/>
                    </a:lnTo>
                    <a:lnTo>
                      <a:pt x="866" y="104"/>
                    </a:lnTo>
                    <a:lnTo>
                      <a:pt x="750" y="208"/>
                    </a:lnTo>
                    <a:lnTo>
                      <a:pt x="0" y="208"/>
                    </a:lnTo>
                    <a:lnTo>
                      <a:pt x="0" y="0"/>
                    </a:lnTo>
                    <a:close/>
                  </a:path>
                </a:pathLst>
              </a:custGeom>
              <a:pattFill prst="ltUpDiag">
                <a:fgClr>
                  <a:srgbClr val="F2F2F2"/>
                </a:fgClr>
                <a:bgClr>
                  <a:schemeClr val="bg1"/>
                </a:bgClr>
              </a:pattFill>
              <a:ln>
                <a:solidFill>
                  <a:srgbClr val="104886"/>
                </a:solidFill>
                <a:prstDash val="dash"/>
              </a:ln>
            </p:spPr>
            <p:txBody>
              <a:bodyPr vert="horz" wrap="square" lIns="91440" tIns="45720" rIns="91440" bIns="45720" numCol="1" anchor="t" anchorCtr="0" compatLnSpc="1">
                <a:prstTxWarp prst="textNoShape">
                  <a:avLst/>
                </a:prstTxWarp>
              </a:bodyPr>
              <a:lstStyle/>
              <a:p>
                <a:endParaRPr lang="es-ES"/>
              </a:p>
            </p:txBody>
          </p:sp>
          <p:sp>
            <p:nvSpPr>
              <p:cNvPr id="67" name="Rectangle 29">
                <a:extLst>
                  <a:ext uri="{FF2B5EF4-FFF2-40B4-BE49-F238E27FC236}">
                    <a16:creationId xmlns:a16="http://schemas.microsoft.com/office/drawing/2014/main" id="{E4937C11-81DD-4A1C-8F12-2FCDCD29449E}"/>
                  </a:ext>
                </a:extLst>
              </p:cNvPr>
              <p:cNvSpPr>
                <a:spLocks noChangeArrowheads="1"/>
              </p:cNvSpPr>
              <p:nvPr/>
            </p:nvSpPr>
            <p:spPr bwMode="auto">
              <a:xfrm>
                <a:off x="1751890" y="1929520"/>
                <a:ext cx="64601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a:ln>
                      <a:noFill/>
                    </a:ln>
                    <a:solidFill>
                      <a:srgbClr val="000000"/>
                    </a:solidFill>
                    <a:effectLst/>
                    <a:latin typeface="Calibri" panose="020F0502020204030204" pitchFamily="34" charset="0"/>
                  </a:rPr>
                  <a:t>Análisis interno</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68" name="Rectangle 13">
                <a:extLst>
                  <a:ext uri="{FF2B5EF4-FFF2-40B4-BE49-F238E27FC236}">
                    <a16:creationId xmlns:a16="http://schemas.microsoft.com/office/drawing/2014/main" id="{37CDA567-929A-4FA4-A624-E1C0699B2751}"/>
                  </a:ext>
                </a:extLst>
              </p:cNvPr>
              <p:cNvSpPr>
                <a:spLocks noChangeArrowheads="1"/>
              </p:cNvSpPr>
              <p:nvPr/>
            </p:nvSpPr>
            <p:spPr bwMode="auto">
              <a:xfrm>
                <a:off x="1698335" y="1323181"/>
                <a:ext cx="69890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FFFFFF"/>
                    </a:solidFill>
                    <a:effectLst/>
                    <a:latin typeface="Calibri" panose="020F0502020204030204" pitchFamily="34" charset="0"/>
                  </a:rPr>
                  <a:t>DIAGNOSTICO y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9" name="Rectangle 14">
                <a:extLst>
                  <a:ext uri="{FF2B5EF4-FFF2-40B4-BE49-F238E27FC236}">
                    <a16:creationId xmlns:a16="http://schemas.microsoft.com/office/drawing/2014/main" id="{1A83A941-2473-47A5-A63E-347D4B38DD71}"/>
                  </a:ext>
                </a:extLst>
              </p:cNvPr>
              <p:cNvSpPr>
                <a:spLocks noChangeArrowheads="1"/>
              </p:cNvSpPr>
              <p:nvPr/>
            </p:nvSpPr>
            <p:spPr bwMode="auto">
              <a:xfrm>
                <a:off x="1537757" y="1439068"/>
                <a:ext cx="946098" cy="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FFFFFF"/>
                    </a:solidFill>
                    <a:effectLst/>
                    <a:latin typeface="Calibri" panose="020F0502020204030204" pitchFamily="34" charset="0"/>
                  </a:rPr>
                  <a:t>reflexión ESTRATÉGICA</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0" name="Freeform 42">
                <a:extLst>
                  <a:ext uri="{FF2B5EF4-FFF2-40B4-BE49-F238E27FC236}">
                    <a16:creationId xmlns:a16="http://schemas.microsoft.com/office/drawing/2014/main" id="{56D3750E-93C3-400C-A4E7-C27253AFD1F2}"/>
                  </a:ext>
                </a:extLst>
              </p:cNvPr>
              <p:cNvSpPr>
                <a:spLocks/>
              </p:cNvSpPr>
              <p:nvPr/>
            </p:nvSpPr>
            <p:spPr bwMode="auto">
              <a:xfrm>
                <a:off x="1420380" y="2624438"/>
                <a:ext cx="1376363" cy="330200"/>
              </a:xfrm>
              <a:custGeom>
                <a:avLst/>
                <a:gdLst>
                  <a:gd name="T0" fmla="*/ 0 w 867"/>
                  <a:gd name="T1" fmla="*/ 0 h 208"/>
                  <a:gd name="T2" fmla="*/ 750 w 867"/>
                  <a:gd name="T3" fmla="*/ 0 h 208"/>
                  <a:gd name="T4" fmla="*/ 867 w 867"/>
                  <a:gd name="T5" fmla="*/ 104 h 208"/>
                  <a:gd name="T6" fmla="*/ 750 w 867"/>
                  <a:gd name="T7" fmla="*/ 208 h 208"/>
                  <a:gd name="T8" fmla="*/ 0 w 867"/>
                  <a:gd name="T9" fmla="*/ 208 h 208"/>
                  <a:gd name="T10" fmla="*/ 0 w 867"/>
                  <a:gd name="T11" fmla="*/ 0 h 208"/>
                </a:gdLst>
                <a:ahLst/>
                <a:cxnLst>
                  <a:cxn ang="0">
                    <a:pos x="T0" y="T1"/>
                  </a:cxn>
                  <a:cxn ang="0">
                    <a:pos x="T2" y="T3"/>
                  </a:cxn>
                  <a:cxn ang="0">
                    <a:pos x="T4" y="T5"/>
                  </a:cxn>
                  <a:cxn ang="0">
                    <a:pos x="T6" y="T7"/>
                  </a:cxn>
                  <a:cxn ang="0">
                    <a:pos x="T8" y="T9"/>
                  </a:cxn>
                  <a:cxn ang="0">
                    <a:pos x="T10" y="T11"/>
                  </a:cxn>
                </a:cxnLst>
                <a:rect l="0" t="0" r="r" b="b"/>
                <a:pathLst>
                  <a:path w="867" h="208">
                    <a:moveTo>
                      <a:pt x="0" y="0"/>
                    </a:moveTo>
                    <a:lnTo>
                      <a:pt x="750" y="0"/>
                    </a:lnTo>
                    <a:lnTo>
                      <a:pt x="867" y="104"/>
                    </a:lnTo>
                    <a:lnTo>
                      <a:pt x="750" y="208"/>
                    </a:lnTo>
                    <a:lnTo>
                      <a:pt x="0" y="208"/>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1" name="Rectangle 43">
                <a:extLst>
                  <a:ext uri="{FF2B5EF4-FFF2-40B4-BE49-F238E27FC236}">
                    <a16:creationId xmlns:a16="http://schemas.microsoft.com/office/drawing/2014/main" id="{9C7E2B42-2CDA-484C-8E84-84009065C18E}"/>
                  </a:ext>
                </a:extLst>
              </p:cNvPr>
              <p:cNvSpPr>
                <a:spLocks noChangeArrowheads="1"/>
              </p:cNvSpPr>
              <p:nvPr/>
            </p:nvSpPr>
            <p:spPr bwMode="auto">
              <a:xfrm>
                <a:off x="1606320" y="2673651"/>
                <a:ext cx="891990" cy="1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104886"/>
                    </a:solidFill>
                    <a:effectLst/>
                    <a:latin typeface="Calibri" panose="020F0502020204030204" pitchFamily="34" charset="0"/>
                  </a:rPr>
                  <a:t>Definición inicial</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800" b="1" dirty="0">
                    <a:solidFill>
                      <a:srgbClr val="104886"/>
                    </a:solidFill>
                    <a:latin typeface="Calibri" panose="020F0502020204030204" pitchFamily="34" charset="0"/>
                  </a:rPr>
                  <a:t>de áreas de actuación</a:t>
                </a:r>
                <a:endParaRPr kumimoji="0" lang="es-ES" altLang="es-ES" sz="1800" b="1" i="0" u="none" strike="noStrike" cap="none" normalizeH="0" baseline="0" dirty="0">
                  <a:ln>
                    <a:noFill/>
                  </a:ln>
                  <a:solidFill>
                    <a:srgbClr val="104886"/>
                  </a:solidFill>
                  <a:effectLst/>
                  <a:latin typeface="Arial" panose="020B0604020202020204" pitchFamily="34" charset="0"/>
                </a:endParaRPr>
              </a:p>
            </p:txBody>
          </p:sp>
          <p:sp>
            <p:nvSpPr>
              <p:cNvPr id="76" name="Rectangle 17">
                <a:extLst>
                  <a:ext uri="{FF2B5EF4-FFF2-40B4-BE49-F238E27FC236}">
                    <a16:creationId xmlns:a16="http://schemas.microsoft.com/office/drawing/2014/main" id="{7FDA3FA6-E752-44CF-AC7B-68AD98BC1A81}"/>
                  </a:ext>
                </a:extLst>
              </p:cNvPr>
              <p:cNvSpPr>
                <a:spLocks noChangeArrowheads="1"/>
              </p:cNvSpPr>
              <p:nvPr/>
            </p:nvSpPr>
            <p:spPr bwMode="auto">
              <a:xfrm>
                <a:off x="6512428" y="1336329"/>
                <a:ext cx="6428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dirty="0">
                    <a:ln>
                      <a:noFill/>
                    </a:ln>
                    <a:solidFill>
                      <a:srgbClr val="FFFFFF"/>
                    </a:solidFill>
                    <a:effectLst/>
                    <a:latin typeface="Calibri" panose="020F0502020204030204" pitchFamily="34" charset="0"/>
                  </a:rPr>
                  <a:t>Gestionando el</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800" b="1" dirty="0">
                    <a:solidFill>
                      <a:srgbClr val="FFFFFF"/>
                    </a:solidFill>
                    <a:latin typeface="Calibri" panose="020F0502020204030204" pitchFamily="34" charset="0"/>
                  </a:rPr>
                  <a:t>CAMBIO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0" name="Rectangle 13">
                <a:extLst>
                  <a:ext uri="{FF2B5EF4-FFF2-40B4-BE49-F238E27FC236}">
                    <a16:creationId xmlns:a16="http://schemas.microsoft.com/office/drawing/2014/main" id="{C3B7A6FA-8D8F-4BAE-B058-F4D41ECE0D3F}"/>
                  </a:ext>
                </a:extLst>
              </p:cNvPr>
              <p:cNvSpPr>
                <a:spLocks noChangeArrowheads="1"/>
              </p:cNvSpPr>
              <p:nvPr/>
            </p:nvSpPr>
            <p:spPr bwMode="auto">
              <a:xfrm>
                <a:off x="4964740" y="1339254"/>
                <a:ext cx="749767" cy="19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buClrTx/>
                </a:pPr>
                <a:r>
                  <a:rPr kumimoji="0" lang="es-ES" altLang="es-ES" sz="800" b="1" i="0" u="none" strike="noStrike" cap="none" normalizeH="0" baseline="0" dirty="0">
                    <a:ln>
                      <a:noFill/>
                    </a:ln>
                    <a:solidFill>
                      <a:srgbClr val="FFFFFF"/>
                    </a:solidFill>
                    <a:effectLst/>
                    <a:latin typeface="Calibri" panose="020F0502020204030204" pitchFamily="34" charset="0"/>
                  </a:rPr>
                  <a:t>HABILITANDO</a:t>
                </a:r>
              </a:p>
              <a:p>
                <a:pPr marL="0" marR="0" lvl="0" indent="0" algn="ctr" defTabSz="914400" rtl="0" eaLnBrk="0" fontAlgn="base" latinLnBrk="0" hangingPunct="0">
                  <a:lnSpc>
                    <a:spcPct val="100000"/>
                  </a:lnSpc>
                  <a:spcBef>
                    <a:spcPct val="0"/>
                  </a:spcBef>
                  <a:spcAft>
                    <a:spcPct val="0"/>
                  </a:spcAft>
                  <a:buClrTx/>
                  <a:buSzTx/>
                  <a:buFontTx/>
                  <a:buNone/>
                  <a:tabLst/>
                </a:pPr>
                <a:r>
                  <a:rPr lang="es-ES" altLang="es-ES" sz="800" b="1" dirty="0">
                    <a:solidFill>
                      <a:srgbClr val="FFFFFF"/>
                    </a:solidFill>
                    <a:latin typeface="Calibri" panose="020F0502020204030204" pitchFamily="34" charset="0"/>
                  </a:rPr>
                  <a:t> la transformación</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83" name="Freeform 59">
                <a:extLst>
                  <a:ext uri="{FF2B5EF4-FFF2-40B4-BE49-F238E27FC236}">
                    <a16:creationId xmlns:a16="http://schemas.microsoft.com/office/drawing/2014/main" id="{00AE4016-BC81-4745-A954-9E9527C570AF}"/>
                  </a:ext>
                </a:extLst>
              </p:cNvPr>
              <p:cNvSpPr>
                <a:spLocks/>
              </p:cNvSpPr>
              <p:nvPr/>
            </p:nvSpPr>
            <p:spPr bwMode="auto">
              <a:xfrm>
                <a:off x="4623248" y="2442269"/>
                <a:ext cx="1374775" cy="330200"/>
              </a:xfrm>
              <a:custGeom>
                <a:avLst/>
                <a:gdLst>
                  <a:gd name="T0" fmla="*/ 0 w 866"/>
                  <a:gd name="T1" fmla="*/ 0 h 208"/>
                  <a:gd name="T2" fmla="*/ 750 w 866"/>
                  <a:gd name="T3" fmla="*/ 0 h 208"/>
                  <a:gd name="T4" fmla="*/ 866 w 866"/>
                  <a:gd name="T5" fmla="*/ 104 h 208"/>
                  <a:gd name="T6" fmla="*/ 750 w 866"/>
                  <a:gd name="T7" fmla="*/ 208 h 208"/>
                  <a:gd name="T8" fmla="*/ 0 w 866"/>
                  <a:gd name="T9" fmla="*/ 208 h 208"/>
                  <a:gd name="T10" fmla="*/ 0 w 866"/>
                  <a:gd name="T11" fmla="*/ 0 h 208"/>
                </a:gdLst>
                <a:ahLst/>
                <a:cxnLst>
                  <a:cxn ang="0">
                    <a:pos x="T0" y="T1"/>
                  </a:cxn>
                  <a:cxn ang="0">
                    <a:pos x="T2" y="T3"/>
                  </a:cxn>
                  <a:cxn ang="0">
                    <a:pos x="T4" y="T5"/>
                  </a:cxn>
                  <a:cxn ang="0">
                    <a:pos x="T6" y="T7"/>
                  </a:cxn>
                  <a:cxn ang="0">
                    <a:pos x="T8" y="T9"/>
                  </a:cxn>
                  <a:cxn ang="0">
                    <a:pos x="T10" y="T11"/>
                  </a:cxn>
                </a:cxnLst>
                <a:rect l="0" t="0" r="r" b="b"/>
                <a:pathLst>
                  <a:path w="866" h="208">
                    <a:moveTo>
                      <a:pt x="0" y="0"/>
                    </a:moveTo>
                    <a:lnTo>
                      <a:pt x="750" y="0"/>
                    </a:lnTo>
                    <a:lnTo>
                      <a:pt x="866" y="104"/>
                    </a:lnTo>
                    <a:lnTo>
                      <a:pt x="750" y="208"/>
                    </a:lnTo>
                    <a:lnTo>
                      <a:pt x="0" y="208"/>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eaLnBrk="0" fontAlgn="base" hangingPunct="0">
                  <a:spcBef>
                    <a:spcPct val="0"/>
                  </a:spcBef>
                  <a:spcAft>
                    <a:spcPct val="0"/>
                  </a:spcAft>
                  <a:buClrTx/>
                </a:pPr>
                <a:r>
                  <a:rPr lang="es-ES" altLang="es-ES" sz="800" dirty="0">
                    <a:latin typeface="Calibri" panose="020F0502020204030204" pitchFamily="34" charset="0"/>
                  </a:rPr>
                  <a:t>Tecnologías a mejorar o </a:t>
                </a:r>
              </a:p>
              <a:p>
                <a:pPr lvl="0" eaLnBrk="0" fontAlgn="base" hangingPunct="0">
                  <a:spcBef>
                    <a:spcPct val="0"/>
                  </a:spcBef>
                  <a:spcAft>
                    <a:spcPct val="0"/>
                  </a:spcAft>
                  <a:buClrTx/>
                </a:pPr>
                <a:r>
                  <a:rPr lang="es-ES" altLang="es-ES" sz="800" dirty="0">
                    <a:latin typeface="Calibri" panose="020F0502020204030204" pitchFamily="34" charset="0"/>
                  </a:rPr>
                  <a:t>implantar</a:t>
                </a:r>
              </a:p>
              <a:p>
                <a:pPr eaLnBrk="0" fontAlgn="base" hangingPunct="0">
                  <a:spcBef>
                    <a:spcPct val="0"/>
                  </a:spcBef>
                  <a:spcAft>
                    <a:spcPct val="0"/>
                  </a:spcAft>
                  <a:buClrTx/>
                </a:pPr>
                <a:endParaRPr lang="es-ES" sz="800" dirty="0">
                  <a:latin typeface="Calibri" panose="020F0502020204030204" pitchFamily="34" charset="0"/>
                </a:endParaRPr>
              </a:p>
            </p:txBody>
          </p:sp>
          <p:sp>
            <p:nvSpPr>
              <p:cNvPr id="64" name="Freeform 45">
                <a:extLst>
                  <a:ext uri="{FF2B5EF4-FFF2-40B4-BE49-F238E27FC236}">
                    <a16:creationId xmlns:a16="http://schemas.microsoft.com/office/drawing/2014/main" id="{647EAAC6-BC1E-4EC6-A4E5-7DE753A24B88}"/>
                  </a:ext>
                </a:extLst>
              </p:cNvPr>
              <p:cNvSpPr>
                <a:spLocks/>
              </p:cNvSpPr>
              <p:nvPr/>
            </p:nvSpPr>
            <p:spPr bwMode="auto">
              <a:xfrm>
                <a:off x="1434810" y="3572669"/>
                <a:ext cx="6329363" cy="328613"/>
              </a:xfrm>
              <a:custGeom>
                <a:avLst/>
                <a:gdLst>
                  <a:gd name="T0" fmla="*/ 0 w 2084"/>
                  <a:gd name="T1" fmla="*/ 0 h 207"/>
                  <a:gd name="T2" fmla="*/ 1968 w 2084"/>
                  <a:gd name="T3" fmla="*/ 0 h 207"/>
                  <a:gd name="T4" fmla="*/ 2084 w 2084"/>
                  <a:gd name="T5" fmla="*/ 104 h 207"/>
                  <a:gd name="T6" fmla="*/ 1968 w 2084"/>
                  <a:gd name="T7" fmla="*/ 207 h 207"/>
                  <a:gd name="T8" fmla="*/ 0 w 2084"/>
                  <a:gd name="T9" fmla="*/ 207 h 207"/>
                  <a:gd name="T10" fmla="*/ 117 w 2084"/>
                  <a:gd name="T11" fmla="*/ 104 h 207"/>
                  <a:gd name="T12" fmla="*/ 0 w 2084"/>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2084" h="207">
                    <a:moveTo>
                      <a:pt x="0" y="0"/>
                    </a:moveTo>
                    <a:lnTo>
                      <a:pt x="1968" y="0"/>
                    </a:lnTo>
                    <a:lnTo>
                      <a:pt x="2084" y="104"/>
                    </a:lnTo>
                    <a:lnTo>
                      <a:pt x="1968" y="207"/>
                    </a:lnTo>
                    <a:lnTo>
                      <a:pt x="0" y="207"/>
                    </a:lnTo>
                    <a:lnTo>
                      <a:pt x="117" y="104"/>
                    </a:lnTo>
                    <a:lnTo>
                      <a:pt x="0" y="0"/>
                    </a:lnTo>
                    <a:close/>
                  </a:path>
                </a:pathLst>
              </a:custGeom>
              <a:solidFill>
                <a:srgbClr val="0D3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65" name="Rectangle 46">
                <a:extLst>
                  <a:ext uri="{FF2B5EF4-FFF2-40B4-BE49-F238E27FC236}">
                    <a16:creationId xmlns:a16="http://schemas.microsoft.com/office/drawing/2014/main" id="{7BDB7917-4D2E-4903-9A0C-600EB576A303}"/>
                  </a:ext>
                </a:extLst>
              </p:cNvPr>
              <p:cNvSpPr>
                <a:spLocks noChangeArrowheads="1"/>
              </p:cNvSpPr>
              <p:nvPr/>
            </p:nvSpPr>
            <p:spPr bwMode="auto">
              <a:xfrm>
                <a:off x="3841460" y="3677444"/>
                <a:ext cx="13898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1" i="0" u="none" strike="noStrike" cap="none" normalizeH="0" baseline="0">
                    <a:ln>
                      <a:noFill/>
                    </a:ln>
                    <a:solidFill>
                      <a:srgbClr val="FFFFFF"/>
                    </a:solidFill>
                    <a:effectLst/>
                    <a:latin typeface="Calibri" panose="020F0502020204030204" pitchFamily="34" charset="0"/>
                  </a:rPr>
                  <a:t>Trabajo individual /equipo Pyme</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66" name="Rectangle 57">
                <a:extLst>
                  <a:ext uri="{FF2B5EF4-FFF2-40B4-BE49-F238E27FC236}">
                    <a16:creationId xmlns:a16="http://schemas.microsoft.com/office/drawing/2014/main" id="{F41160D8-89E7-46A9-B773-8228A3D28950}"/>
                  </a:ext>
                </a:extLst>
              </p:cNvPr>
              <p:cNvSpPr>
                <a:spLocks noChangeArrowheads="1"/>
              </p:cNvSpPr>
              <p:nvPr/>
            </p:nvSpPr>
            <p:spPr bwMode="auto">
              <a:xfrm>
                <a:off x="6253542" y="2241653"/>
                <a:ext cx="1225907" cy="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rgbClr val="000000"/>
                    </a:solidFill>
                    <a:effectLst/>
                    <a:latin typeface="Calibri" panose="020F0502020204030204" pitchFamily="34" charset="0"/>
                  </a:rPr>
                  <a:t>Elaboración del </a:t>
                </a:r>
                <a:r>
                  <a:rPr kumimoji="0" lang="es-ES" altLang="es-ES" sz="800" b="1" i="0" u="none" strike="noStrike" cap="none" normalizeH="0" baseline="0" dirty="0">
                    <a:ln>
                      <a:noFill/>
                    </a:ln>
                    <a:solidFill>
                      <a:srgbClr val="104886"/>
                    </a:solidFill>
                    <a:effectLst/>
                    <a:latin typeface="Calibri" panose="020F0502020204030204" pitchFamily="34" charset="0"/>
                  </a:rPr>
                  <a:t>plan de acción</a:t>
                </a:r>
                <a:endParaRPr kumimoji="0" lang="es-ES" altLang="es-ES" sz="1800" b="1" i="0" u="none" strike="noStrike" cap="none" normalizeH="0" baseline="0" dirty="0">
                  <a:ln>
                    <a:noFill/>
                  </a:ln>
                  <a:solidFill>
                    <a:srgbClr val="104886"/>
                  </a:solidFill>
                  <a:effectLst/>
                  <a:latin typeface="Arial" panose="020B0604020202020204" pitchFamily="34" charset="0"/>
                </a:endParaRPr>
              </a:p>
            </p:txBody>
          </p:sp>
          <p:sp>
            <p:nvSpPr>
              <p:cNvPr id="74" name="Rectangle 57">
                <a:extLst>
                  <a:ext uri="{FF2B5EF4-FFF2-40B4-BE49-F238E27FC236}">
                    <a16:creationId xmlns:a16="http://schemas.microsoft.com/office/drawing/2014/main" id="{7353AE3A-C12E-4AD4-B7D5-978DB06E47F3}"/>
                  </a:ext>
                </a:extLst>
              </p:cNvPr>
              <p:cNvSpPr>
                <a:spLocks noChangeArrowheads="1"/>
              </p:cNvSpPr>
              <p:nvPr/>
            </p:nvSpPr>
            <p:spPr bwMode="auto">
              <a:xfrm>
                <a:off x="7425914" y="2957893"/>
                <a:ext cx="1317115" cy="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800" b="0" i="0" u="none" strike="noStrike" cap="none" normalizeH="0" baseline="0" dirty="0">
                    <a:ln>
                      <a:noFill/>
                    </a:ln>
                    <a:solidFill>
                      <a:schemeClr val="bg1">
                        <a:lumMod val="50000"/>
                      </a:schemeClr>
                    </a:solidFill>
                    <a:effectLst/>
                    <a:latin typeface="Calibri" panose="020F0502020204030204" pitchFamily="34" charset="0"/>
                  </a:rPr>
                  <a:t>Ejecución y seguimiento del plan</a:t>
                </a:r>
                <a:endParaRPr kumimoji="0" lang="es-ES" altLang="es-ES" sz="1800" b="0" i="0" u="none" strike="noStrike" cap="none" normalizeH="0" baseline="0" dirty="0">
                  <a:ln>
                    <a:noFill/>
                  </a:ln>
                  <a:solidFill>
                    <a:schemeClr val="bg1">
                      <a:lumMod val="50000"/>
                    </a:schemeClr>
                  </a:solidFill>
                  <a:effectLst/>
                  <a:latin typeface="Arial" panose="020B0604020202020204" pitchFamily="34" charset="0"/>
                </a:endParaRPr>
              </a:p>
            </p:txBody>
          </p:sp>
        </p:grpSp>
        <p:sp>
          <p:nvSpPr>
            <p:cNvPr id="51" name="Freeform 33">
              <a:extLst>
                <a:ext uri="{FF2B5EF4-FFF2-40B4-BE49-F238E27FC236}">
                  <a16:creationId xmlns:a16="http://schemas.microsoft.com/office/drawing/2014/main" id="{A523EBC7-CF84-44EE-A665-97AEEDAE5715}"/>
                </a:ext>
              </a:extLst>
            </p:cNvPr>
            <p:cNvSpPr>
              <a:spLocks/>
            </p:cNvSpPr>
            <p:nvPr/>
          </p:nvSpPr>
          <p:spPr bwMode="auto">
            <a:xfrm>
              <a:off x="6134137" y="1452630"/>
              <a:ext cx="1425546" cy="415414"/>
            </a:xfrm>
            <a:custGeom>
              <a:avLst/>
              <a:gdLst>
                <a:gd name="T0" fmla="*/ 0 w 866"/>
                <a:gd name="T1" fmla="*/ 0 h 207"/>
                <a:gd name="T2" fmla="*/ 750 w 866"/>
                <a:gd name="T3" fmla="*/ 0 h 207"/>
                <a:gd name="T4" fmla="*/ 866 w 866"/>
                <a:gd name="T5" fmla="*/ 103 h 207"/>
                <a:gd name="T6" fmla="*/ 750 w 866"/>
                <a:gd name="T7" fmla="*/ 207 h 207"/>
                <a:gd name="T8" fmla="*/ 0 w 866"/>
                <a:gd name="T9" fmla="*/ 207 h 207"/>
                <a:gd name="T10" fmla="*/ 0 w 866"/>
                <a:gd name="T11" fmla="*/ 0 h 207"/>
              </a:gdLst>
              <a:ahLst/>
              <a:cxnLst>
                <a:cxn ang="0">
                  <a:pos x="T0" y="T1"/>
                </a:cxn>
                <a:cxn ang="0">
                  <a:pos x="T2" y="T3"/>
                </a:cxn>
                <a:cxn ang="0">
                  <a:pos x="T4" y="T5"/>
                </a:cxn>
                <a:cxn ang="0">
                  <a:pos x="T6" y="T7"/>
                </a:cxn>
                <a:cxn ang="0">
                  <a:pos x="T8" y="T9"/>
                </a:cxn>
                <a:cxn ang="0">
                  <a:pos x="T10" y="T11"/>
                </a:cxn>
              </a:cxnLst>
              <a:rect l="0" t="0" r="r" b="b"/>
              <a:pathLst>
                <a:path w="866" h="207">
                  <a:moveTo>
                    <a:pt x="0" y="0"/>
                  </a:moveTo>
                  <a:lnTo>
                    <a:pt x="750" y="0"/>
                  </a:lnTo>
                  <a:lnTo>
                    <a:pt x="866" y="103"/>
                  </a:lnTo>
                  <a:lnTo>
                    <a:pt x="750" y="207"/>
                  </a:lnTo>
                  <a:lnTo>
                    <a:pt x="0" y="207"/>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sz="800" dirty="0">
                <a:latin typeface="Calibri" panose="020F0502020204030204" pitchFamily="34" charset="0"/>
                <a:cs typeface="Calibri" panose="020F0502020204030204" pitchFamily="34" charset="0"/>
              </a:endParaRPr>
            </a:p>
            <a:p>
              <a:r>
                <a:rPr lang="es-ES" sz="800" dirty="0">
                  <a:latin typeface="Calibri" panose="020F0502020204030204" pitchFamily="34" charset="0"/>
                  <a:cs typeface="Calibri" panose="020F0502020204030204" pitchFamily="34" charset="0"/>
                </a:rPr>
                <a:t>Objetivos a alcanzar y </a:t>
              </a:r>
              <a:r>
                <a:rPr lang="es-ES" sz="800" dirty="0" err="1">
                  <a:latin typeface="Calibri" panose="020F0502020204030204" pitchFamily="34" charset="0"/>
                  <a:cs typeface="Calibri" panose="020F0502020204030204" pitchFamily="34" charset="0"/>
                </a:rPr>
                <a:t>KPI’s</a:t>
              </a:r>
              <a:endParaRPr lang="es-E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05190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4106151" y="2325095"/>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solidFill>
                  <a:schemeClr val="dk1"/>
                </a:solidFill>
              </a:rPr>
              <a:t>Junio de 20XX</a:t>
            </a:r>
            <a:endParaRPr sz="1800">
              <a:solidFill>
                <a:schemeClr val="dk1"/>
              </a:solidFill>
            </a:endParaRPr>
          </a:p>
        </p:txBody>
      </p:sp>
      <p:sp>
        <p:nvSpPr>
          <p:cNvPr id="325" name="Google Shape;325;p36"/>
          <p:cNvSpPr txBox="1">
            <a:spLocks noGrp="1"/>
          </p:cNvSpPr>
          <p:nvPr>
            <p:ph type="title"/>
          </p:nvPr>
        </p:nvSpPr>
        <p:spPr>
          <a:xfrm>
            <a:off x="471900" y="654762"/>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t>Objetivos</a:t>
            </a:r>
            <a:r>
              <a:rPr lang="es" sz="2800" i="1" dirty="0"/>
              <a:t> y </a:t>
            </a:r>
            <a:r>
              <a:rPr lang="es" sz="2800" dirty="0"/>
              <a:t>KPI’s</a:t>
            </a:r>
            <a:endParaRPr sz="2800" dirty="0"/>
          </a:p>
          <a:p>
            <a:pPr marL="0" lvl="0" indent="0" algn="l" rtl="0">
              <a:spcBef>
                <a:spcPts val="400"/>
              </a:spcBef>
              <a:spcAft>
                <a:spcPts val="400"/>
              </a:spcAft>
              <a:buNone/>
            </a:pPr>
            <a:r>
              <a:rPr lang="es" sz="1400" b="1" i="1" dirty="0">
                <a:latin typeface="Roboto" panose="02000000000000000000" pitchFamily="2" charset="0"/>
                <a:ea typeface="Roboto" panose="02000000000000000000" pitchFamily="2" charset="0"/>
              </a:rPr>
              <a:t>Establece objetivos concretos y medibles (SMART), conoce lo que se interpone en tu camino y lo que podría ayudarte a alcanzar tus objetivos y divide tus objetivos en hitos cortos para que no sean tan abrumadores</a:t>
            </a:r>
            <a:endParaRPr sz="1400" b="1" i="1" dirty="0">
              <a:latin typeface="Roboto" panose="02000000000000000000" pitchFamily="2" charset="0"/>
              <a:ea typeface="Roboto" panose="02000000000000000000" pitchFamily="2" charset="0"/>
            </a:endParaRPr>
          </a:p>
        </p:txBody>
      </p:sp>
      <p:cxnSp>
        <p:nvCxnSpPr>
          <p:cNvPr id="326" name="Google Shape;326;p36"/>
          <p:cNvCxnSpPr/>
          <p:nvPr/>
        </p:nvCxnSpPr>
        <p:spPr>
          <a:xfrm rot="10800000">
            <a:off x="506314" y="2463361"/>
            <a:ext cx="0" cy="837900"/>
          </a:xfrm>
          <a:prstGeom prst="straightConnector1">
            <a:avLst/>
          </a:prstGeom>
          <a:noFill/>
          <a:ln w="9525" cap="flat" cmpd="sng">
            <a:solidFill>
              <a:schemeClr val="dk2"/>
            </a:solidFill>
            <a:prstDash val="solid"/>
            <a:round/>
            <a:headEnd type="none" w="med" len="med"/>
            <a:tailEnd type="oval" w="med" len="med"/>
          </a:ln>
        </p:spPr>
      </p:cxnSp>
      <p:sp>
        <p:nvSpPr>
          <p:cNvPr id="327" name="Google Shape;327;p36"/>
          <p:cNvSpPr txBox="1">
            <a:spLocks noGrp="1"/>
          </p:cNvSpPr>
          <p:nvPr>
            <p:ph type="title"/>
          </p:nvPr>
        </p:nvSpPr>
        <p:spPr>
          <a:xfrm>
            <a:off x="553376" y="2325083"/>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solidFill>
                  <a:schemeClr val="dk1"/>
                </a:solidFill>
              </a:rPr>
              <a:t>Enero de 20XX</a:t>
            </a:r>
            <a:endParaRPr sz="1800" dirty="0">
              <a:solidFill>
                <a:schemeClr val="dk1"/>
              </a:solidFill>
            </a:endParaRPr>
          </a:p>
        </p:txBody>
      </p:sp>
      <p:sp>
        <p:nvSpPr>
          <p:cNvPr id="328" name="Google Shape;328;p36"/>
          <p:cNvSpPr txBox="1">
            <a:spLocks noGrp="1"/>
          </p:cNvSpPr>
          <p:nvPr>
            <p:ph type="body" idx="1"/>
          </p:nvPr>
        </p:nvSpPr>
        <p:spPr>
          <a:xfrm>
            <a:off x="553375" y="2596821"/>
            <a:ext cx="2565981"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solidFill>
                  <a:schemeClr val="dk2"/>
                </a:solidFill>
              </a:rPr>
              <a:t>Objetivo: &lt;Escribe aquí tu texto&gt; KPI: &lt;Escribe aquí tu texto&gt;</a:t>
            </a:r>
            <a:endParaRPr sz="1200" dirty="0">
              <a:solidFill>
                <a:schemeClr val="dk2"/>
              </a:solidFill>
            </a:endParaRPr>
          </a:p>
        </p:txBody>
      </p:sp>
      <p:cxnSp>
        <p:nvCxnSpPr>
          <p:cNvPr id="329" name="Google Shape;329;p36"/>
          <p:cNvCxnSpPr/>
          <p:nvPr/>
        </p:nvCxnSpPr>
        <p:spPr>
          <a:xfrm>
            <a:off x="1940414" y="3685900"/>
            <a:ext cx="0" cy="837900"/>
          </a:xfrm>
          <a:prstGeom prst="straightConnector1">
            <a:avLst/>
          </a:prstGeom>
          <a:noFill/>
          <a:ln w="9525" cap="flat" cmpd="sng">
            <a:solidFill>
              <a:schemeClr val="dk2"/>
            </a:solidFill>
            <a:prstDash val="solid"/>
            <a:round/>
            <a:headEnd type="none" w="med" len="med"/>
            <a:tailEnd type="oval" w="med" len="med"/>
          </a:ln>
        </p:spPr>
      </p:cxnSp>
      <p:sp>
        <p:nvSpPr>
          <p:cNvPr id="330" name="Google Shape;330;p36"/>
          <p:cNvSpPr txBox="1">
            <a:spLocks noGrp="1"/>
          </p:cNvSpPr>
          <p:nvPr>
            <p:ph type="title"/>
          </p:nvPr>
        </p:nvSpPr>
        <p:spPr>
          <a:xfrm>
            <a:off x="1987462" y="4285096"/>
            <a:ext cx="21186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solidFill>
                  <a:schemeClr val="dk1"/>
                </a:solidFill>
              </a:rPr>
              <a:t>Marzo de 20XX</a:t>
            </a:r>
            <a:endParaRPr sz="1800">
              <a:solidFill>
                <a:schemeClr val="dk1"/>
              </a:solidFill>
            </a:endParaRPr>
          </a:p>
        </p:txBody>
      </p:sp>
      <p:sp>
        <p:nvSpPr>
          <p:cNvPr id="331" name="Google Shape;331;p36"/>
          <p:cNvSpPr txBox="1">
            <a:spLocks noGrp="1"/>
          </p:cNvSpPr>
          <p:nvPr>
            <p:ph type="body" idx="1"/>
          </p:nvPr>
        </p:nvSpPr>
        <p:spPr>
          <a:xfrm>
            <a:off x="1987476" y="4593401"/>
            <a:ext cx="2447364"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sz="1200" dirty="0">
                <a:solidFill>
                  <a:schemeClr val="dk2"/>
                </a:solidFill>
              </a:rPr>
              <a:t>Objetivo: &lt;Escribe aquí tu texto&gt; KPI: &lt;Escribe aquí tu texto&gt;</a:t>
            </a:r>
          </a:p>
        </p:txBody>
      </p:sp>
      <p:cxnSp>
        <p:nvCxnSpPr>
          <p:cNvPr id="332" name="Google Shape;332;p36"/>
          <p:cNvCxnSpPr/>
          <p:nvPr/>
        </p:nvCxnSpPr>
        <p:spPr>
          <a:xfrm rot="10800000">
            <a:off x="4059089" y="2456261"/>
            <a:ext cx="0" cy="837900"/>
          </a:xfrm>
          <a:prstGeom prst="straightConnector1">
            <a:avLst/>
          </a:prstGeom>
          <a:noFill/>
          <a:ln w="9525" cap="flat" cmpd="sng">
            <a:solidFill>
              <a:schemeClr val="dk2"/>
            </a:solidFill>
            <a:prstDash val="solid"/>
            <a:round/>
            <a:headEnd type="none" w="med" len="med"/>
            <a:tailEnd type="oval" w="med" len="med"/>
          </a:ln>
        </p:spPr>
      </p:cxnSp>
      <p:sp>
        <p:nvSpPr>
          <p:cNvPr id="333" name="Google Shape;333;p36"/>
          <p:cNvSpPr txBox="1">
            <a:spLocks noGrp="1"/>
          </p:cNvSpPr>
          <p:nvPr>
            <p:ph type="body" idx="1"/>
          </p:nvPr>
        </p:nvSpPr>
        <p:spPr>
          <a:xfrm>
            <a:off x="4106150" y="2596833"/>
            <a:ext cx="2367795"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sz="1200" dirty="0">
                <a:solidFill>
                  <a:schemeClr val="dk2"/>
                </a:solidFill>
              </a:rPr>
              <a:t>Objetivo: &lt;Escribe aquí tu texto&gt; KPI: &lt;Escribe aquí tu texto&gt;</a:t>
            </a:r>
          </a:p>
        </p:txBody>
      </p:sp>
      <p:cxnSp>
        <p:nvCxnSpPr>
          <p:cNvPr id="334" name="Google Shape;334;p36"/>
          <p:cNvCxnSpPr/>
          <p:nvPr/>
        </p:nvCxnSpPr>
        <p:spPr>
          <a:xfrm>
            <a:off x="4783739" y="3685917"/>
            <a:ext cx="0" cy="837900"/>
          </a:xfrm>
          <a:prstGeom prst="straightConnector1">
            <a:avLst/>
          </a:prstGeom>
          <a:noFill/>
          <a:ln w="9525" cap="flat" cmpd="sng">
            <a:solidFill>
              <a:schemeClr val="dk2"/>
            </a:solidFill>
            <a:prstDash val="solid"/>
            <a:round/>
            <a:headEnd type="none" w="med" len="med"/>
            <a:tailEnd type="oval" w="med" len="med"/>
          </a:ln>
        </p:spPr>
      </p:cxnSp>
      <p:sp>
        <p:nvSpPr>
          <p:cNvPr id="335" name="Google Shape;335;p36"/>
          <p:cNvSpPr txBox="1">
            <a:spLocks noGrp="1"/>
          </p:cNvSpPr>
          <p:nvPr>
            <p:ph type="title"/>
          </p:nvPr>
        </p:nvSpPr>
        <p:spPr>
          <a:xfrm>
            <a:off x="4830801" y="4281812"/>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solidFill>
                  <a:schemeClr val="dk1"/>
                </a:solidFill>
              </a:rPr>
              <a:t>Julio de 20XX</a:t>
            </a:r>
            <a:endParaRPr sz="1800">
              <a:solidFill>
                <a:schemeClr val="dk1"/>
              </a:solidFill>
            </a:endParaRPr>
          </a:p>
        </p:txBody>
      </p:sp>
      <p:sp>
        <p:nvSpPr>
          <p:cNvPr id="336" name="Google Shape;336;p36"/>
          <p:cNvSpPr txBox="1">
            <a:spLocks noGrp="1"/>
          </p:cNvSpPr>
          <p:nvPr>
            <p:ph type="body" idx="1"/>
          </p:nvPr>
        </p:nvSpPr>
        <p:spPr>
          <a:xfrm>
            <a:off x="4830800" y="4590126"/>
            <a:ext cx="2447363"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sz="1200" dirty="0">
                <a:solidFill>
                  <a:schemeClr val="dk2"/>
                </a:solidFill>
              </a:rPr>
              <a:t>Objetivo: &lt;Escribe aquí tu texto&gt; KPI: &lt;Escribe aquí tu texto&gt;</a:t>
            </a:r>
          </a:p>
        </p:txBody>
      </p:sp>
      <p:cxnSp>
        <p:nvCxnSpPr>
          <p:cNvPr id="337" name="Google Shape;337;p36"/>
          <p:cNvCxnSpPr/>
          <p:nvPr/>
        </p:nvCxnSpPr>
        <p:spPr>
          <a:xfrm rot="10800000">
            <a:off x="6907045" y="2456261"/>
            <a:ext cx="0" cy="837900"/>
          </a:xfrm>
          <a:prstGeom prst="straightConnector1">
            <a:avLst/>
          </a:prstGeom>
          <a:noFill/>
          <a:ln w="9525" cap="flat" cmpd="sng">
            <a:solidFill>
              <a:schemeClr val="dk2"/>
            </a:solidFill>
            <a:prstDash val="solid"/>
            <a:round/>
            <a:headEnd type="none" w="med" len="med"/>
            <a:tailEnd type="oval" w="med" len="med"/>
          </a:ln>
        </p:spPr>
      </p:cxnSp>
      <p:sp>
        <p:nvSpPr>
          <p:cNvPr id="338" name="Google Shape;338;p36"/>
          <p:cNvSpPr txBox="1">
            <a:spLocks noGrp="1"/>
          </p:cNvSpPr>
          <p:nvPr>
            <p:ph type="title"/>
          </p:nvPr>
        </p:nvSpPr>
        <p:spPr>
          <a:xfrm>
            <a:off x="6954089" y="2325084"/>
            <a:ext cx="20163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a:solidFill>
                  <a:schemeClr val="dk1"/>
                </a:solidFill>
              </a:rPr>
              <a:t>Octubre de 20XX</a:t>
            </a:r>
            <a:endParaRPr sz="1800">
              <a:solidFill>
                <a:schemeClr val="dk1"/>
              </a:solidFill>
            </a:endParaRPr>
          </a:p>
        </p:txBody>
      </p:sp>
      <p:sp>
        <p:nvSpPr>
          <p:cNvPr id="339" name="Google Shape;339;p36"/>
          <p:cNvSpPr txBox="1">
            <a:spLocks noGrp="1"/>
          </p:cNvSpPr>
          <p:nvPr>
            <p:ph type="body" idx="1"/>
          </p:nvPr>
        </p:nvSpPr>
        <p:spPr>
          <a:xfrm>
            <a:off x="6835228" y="2596833"/>
            <a:ext cx="2367794"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sz="1200" dirty="0">
                <a:solidFill>
                  <a:schemeClr val="dk2"/>
                </a:solidFill>
              </a:rPr>
              <a:t>Objetivo: &lt;Escribe aquí tu texto&gt; KPI: &lt;Escribe aquí tu texto&gt;</a:t>
            </a:r>
          </a:p>
        </p:txBody>
      </p:sp>
      <p:graphicFrame>
        <p:nvGraphicFramePr>
          <p:cNvPr id="340" name="Google Shape;340;p36"/>
          <p:cNvGraphicFramePr/>
          <p:nvPr>
            <p:extLst>
              <p:ext uri="{D42A27DB-BD31-4B8C-83A1-F6EECF244321}">
                <p14:modId xmlns:p14="http://schemas.microsoft.com/office/powerpoint/2010/main" val="2749947579"/>
              </p:ext>
            </p:extLst>
          </p:nvPr>
        </p:nvGraphicFramePr>
        <p:xfrm>
          <a:off x="149364" y="3294161"/>
          <a:ext cx="8522700" cy="396210"/>
        </p:xfrm>
        <a:graphic>
          <a:graphicData uri="http://schemas.openxmlformats.org/drawingml/2006/table">
            <a:tbl>
              <a:tblPr>
                <a:noFill/>
                <a:tableStyleId>{8D7B9B35-188E-4D71-A1A0-08AD3887523C}</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381000">
                <a:tc>
                  <a:txBody>
                    <a:bodyPr/>
                    <a:lstStyle/>
                    <a:p>
                      <a:pPr marL="0" lvl="0" indent="0" algn="ctr" rtl="0">
                        <a:spcBef>
                          <a:spcPts val="0"/>
                        </a:spcBef>
                        <a:spcAft>
                          <a:spcPts val="0"/>
                        </a:spcAft>
                        <a:buNone/>
                      </a:pPr>
                      <a:r>
                        <a:rPr lang="es">
                          <a:solidFill>
                            <a:srgbClr val="FFFFFF"/>
                          </a:solidFill>
                        </a:rPr>
                        <a:t>Ene</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Feb</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Mar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Abr</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May</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Jun</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Jul</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Ago</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Sept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Oct</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Nov</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s">
                          <a:solidFill>
                            <a:srgbClr val="FFFFFF"/>
                          </a:solidFill>
                        </a:rPr>
                        <a:t>Dic</a:t>
                      </a:r>
                      <a:endParaRPr>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bl>
          </a:graphicData>
        </a:graphic>
      </p:graphicFrame>
      <p:sp>
        <p:nvSpPr>
          <p:cNvPr id="21" name="CuadroTexto 20">
            <a:extLst>
              <a:ext uri="{FF2B5EF4-FFF2-40B4-BE49-F238E27FC236}">
                <a16:creationId xmlns:a16="http://schemas.microsoft.com/office/drawing/2014/main" id="{113C6ADC-2C65-4025-890E-E4BBAE4CA761}"/>
              </a:ext>
            </a:extLst>
          </p:cNvPr>
          <p:cNvSpPr txBox="1"/>
          <p:nvPr/>
        </p:nvSpPr>
        <p:spPr>
          <a:xfrm>
            <a:off x="59436" y="1804934"/>
            <a:ext cx="4617720" cy="369332"/>
          </a:xfrm>
          <a:prstGeom prst="rect">
            <a:avLst/>
          </a:prstGeom>
          <a:noFill/>
        </p:spPr>
        <p:txBody>
          <a:bodyPr wrap="square">
            <a:spAutoFit/>
          </a:bodyPr>
          <a:lstStyle/>
          <a:p>
            <a:r>
              <a:rPr lang="es-ES" sz="1800" b="1" dirty="0"/>
              <a:t>Ejemplo: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158699" y="33692"/>
            <a:ext cx="7281191"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700" dirty="0"/>
              <a:t>Plan de Acción - </a:t>
            </a:r>
            <a:r>
              <a:rPr lang="es" sz="1700" dirty="0">
                <a:latin typeface="Roboto" panose="02000000000000000000" pitchFamily="2" charset="0"/>
                <a:ea typeface="Roboto" panose="02000000000000000000" pitchFamily="2" charset="0"/>
              </a:rPr>
              <a:t>Matriz de priorización de iniciativas - </a:t>
            </a:r>
            <a:r>
              <a:rPr lang="es" sz="1400" dirty="0">
                <a:latin typeface="Roboto" panose="02000000000000000000" pitchFamily="2" charset="0"/>
                <a:ea typeface="Roboto" panose="02000000000000000000" pitchFamily="2" charset="0"/>
              </a:rPr>
              <a:t>“</a:t>
            </a:r>
            <a:r>
              <a:rPr lang="es" sz="1400" i="1" dirty="0">
                <a:latin typeface="Roboto" panose="02000000000000000000" pitchFamily="2" charset="0"/>
                <a:ea typeface="Roboto" panose="02000000000000000000" pitchFamily="2" charset="0"/>
              </a:rPr>
              <a:t>quick-wins</a:t>
            </a:r>
            <a:r>
              <a:rPr lang="es" sz="1400" dirty="0">
                <a:latin typeface="Roboto" panose="02000000000000000000" pitchFamily="2" charset="0"/>
                <a:ea typeface="Roboto" panose="02000000000000000000" pitchFamily="2" charset="0"/>
              </a:rPr>
              <a:t>”</a:t>
            </a:r>
            <a:endParaRPr sz="1400" dirty="0">
              <a:latin typeface="Roboto" panose="02000000000000000000" pitchFamily="2" charset="0"/>
              <a:ea typeface="Roboto" panose="02000000000000000000" pitchFamily="2" charset="0"/>
            </a:endParaRPr>
          </a:p>
        </p:txBody>
      </p:sp>
      <p:graphicFrame>
        <p:nvGraphicFramePr>
          <p:cNvPr id="300" name="Google Shape;300;p32"/>
          <p:cNvGraphicFramePr/>
          <p:nvPr/>
        </p:nvGraphicFramePr>
        <p:xfrm>
          <a:off x="34438" y="728990"/>
          <a:ext cx="8708675" cy="4375700"/>
        </p:xfrm>
        <a:graphic>
          <a:graphicData uri="http://schemas.openxmlformats.org/drawingml/2006/table">
            <a:tbl>
              <a:tblPr>
                <a:noFill/>
                <a:tableStyleId>{8D7B9B35-188E-4D71-A1A0-08AD3887523C}</a:tableStyleId>
              </a:tblPr>
              <a:tblGrid>
                <a:gridCol w="871450">
                  <a:extLst>
                    <a:ext uri="{9D8B030D-6E8A-4147-A177-3AD203B41FA5}">
                      <a16:colId xmlns:a16="http://schemas.microsoft.com/office/drawing/2014/main" val="20000"/>
                    </a:ext>
                  </a:extLst>
                </a:gridCol>
                <a:gridCol w="444800">
                  <a:extLst>
                    <a:ext uri="{9D8B030D-6E8A-4147-A177-3AD203B41FA5}">
                      <a16:colId xmlns:a16="http://schemas.microsoft.com/office/drawing/2014/main" val="20001"/>
                    </a:ext>
                  </a:extLst>
                </a:gridCol>
                <a:gridCol w="3680275">
                  <a:extLst>
                    <a:ext uri="{9D8B030D-6E8A-4147-A177-3AD203B41FA5}">
                      <a16:colId xmlns:a16="http://schemas.microsoft.com/office/drawing/2014/main" val="20002"/>
                    </a:ext>
                  </a:extLst>
                </a:gridCol>
                <a:gridCol w="3712150">
                  <a:extLst>
                    <a:ext uri="{9D8B030D-6E8A-4147-A177-3AD203B41FA5}">
                      <a16:colId xmlns:a16="http://schemas.microsoft.com/office/drawing/2014/main" val="20003"/>
                    </a:ext>
                  </a:extLst>
                </a:gridCol>
              </a:tblGrid>
              <a:tr h="1768000">
                <a:tc rowSpan="2">
                  <a:txBody>
                    <a:bodyPr/>
                    <a:lstStyle/>
                    <a:p>
                      <a:pPr marL="0" lvl="0" indent="0" algn="ctr" rtl="0">
                        <a:spcBef>
                          <a:spcPts val="0"/>
                        </a:spcBef>
                        <a:spcAft>
                          <a:spcPts val="0"/>
                        </a:spcAft>
                        <a:buNone/>
                      </a:pPr>
                      <a:r>
                        <a:rPr lang="es" b="1"/>
                        <a:t>Impacto</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s" sz="1000"/>
                        <a:t>Alto</a:t>
                      </a:r>
                      <a:endParaRPr sz="1000"/>
                    </a:p>
                  </a:txBody>
                  <a:tcPr marL="91425" marR="91425" marT="91425" marB="91425" anchor="ctr">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666666"/>
                      </a:solidFill>
                      <a:prstDash val="solid"/>
                      <a:round/>
                      <a:headEnd type="none" w="sm" len="sm"/>
                      <a:tailEnd type="none" w="sm" len="sm"/>
                    </a:lnL>
                    <a:solidFill>
                      <a:srgbClr val="F3F3F3"/>
                    </a:solidFill>
                  </a:tcPr>
                </a:tc>
                <a:tc>
                  <a:txBody>
                    <a:bodyPr/>
                    <a:lstStyle/>
                    <a:p>
                      <a:pPr marL="0" lvl="0" indent="0" algn="ctr" rtl="0">
                        <a:spcBef>
                          <a:spcPts val="0"/>
                        </a:spcBef>
                        <a:spcAft>
                          <a:spcPts val="0"/>
                        </a:spcAft>
                        <a:buNone/>
                      </a:pPr>
                      <a:endParaRPr sz="1000"/>
                    </a:p>
                  </a:txBody>
                  <a:tcPr marL="91425" marR="91425" marT="91425" marB="91425">
                    <a:solidFill>
                      <a:srgbClr val="FFE599"/>
                    </a:solidFill>
                  </a:tcPr>
                </a:tc>
                <a:extLst>
                  <a:ext uri="{0D108BD9-81ED-4DB2-BD59-A6C34878D82A}">
                    <a16:rowId xmlns:a16="http://schemas.microsoft.com/office/drawing/2014/main" val="10000"/>
                  </a:ext>
                </a:extLst>
              </a:tr>
              <a:tr h="1926825">
                <a:tc vMerge="1">
                  <a:txBody>
                    <a:bodyPr/>
                    <a:lstStyle/>
                    <a:p>
                      <a:endParaRPr lang="es-ES"/>
                    </a:p>
                  </a:txBody>
                  <a:tcPr/>
                </a:tc>
                <a:tc>
                  <a:txBody>
                    <a:bodyPr/>
                    <a:lstStyle/>
                    <a:p>
                      <a:pPr marL="0" lvl="0" indent="0" algn="r" rtl="0">
                        <a:spcBef>
                          <a:spcPts val="0"/>
                        </a:spcBef>
                        <a:spcAft>
                          <a:spcPts val="0"/>
                        </a:spcAft>
                        <a:buNone/>
                      </a:pPr>
                      <a:r>
                        <a:rPr lang="es" sz="1000"/>
                        <a:t>Bajo</a:t>
                      </a:r>
                      <a:endParaRPr sz="1000"/>
                    </a:p>
                  </a:txBody>
                  <a:tcPr marL="91425" marR="91425" marT="91425" marB="91425" anchor="ctr">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666666">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666666"/>
                      </a:solidFill>
                      <a:prstDash val="solid"/>
                      <a:round/>
                      <a:headEnd type="none" w="sm" len="sm"/>
                      <a:tailEnd type="none" w="sm" len="sm"/>
                    </a:lnL>
                    <a:lnB w="9525" cap="flat" cmpd="sng">
                      <a:solidFill>
                        <a:srgbClr val="666666"/>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endParaRPr sz="1000"/>
                    </a:p>
                  </a:txBody>
                  <a:tcPr marL="91425" marR="91425" marT="91425" marB="91425">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263000">
                <a:tc>
                  <a:txBody>
                    <a:bodyPr/>
                    <a:lstStyle/>
                    <a:p>
                      <a:pPr marL="0" lvl="0" indent="0" algn="l" rtl="0">
                        <a:spcBef>
                          <a:spcPts val="0"/>
                        </a:spcBef>
                        <a:spcAft>
                          <a:spcPts val="0"/>
                        </a:spcAft>
                        <a:buNone/>
                      </a:pPr>
                      <a:endParaRPr/>
                    </a:p>
                  </a:txBody>
                  <a:tcPr marL="91425" marR="91425" marT="36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36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000"/>
                        <a:t>Alto</a:t>
                      </a:r>
                      <a:endParaRPr sz="1000"/>
                    </a:p>
                  </a:txBody>
                  <a:tcPr marL="91425" marR="91425" marT="36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000"/>
                        <a:t>Bajo</a:t>
                      </a:r>
                      <a:endParaRPr sz="1000"/>
                    </a:p>
                  </a:txBody>
                  <a:tcPr marL="91425" marR="91425" marT="36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178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0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r>
                        <a:rPr lang="es" b="1"/>
                        <a:t>Esfuerzo / Coste</a:t>
                      </a:r>
                      <a:endParaRPr b="1"/>
                    </a:p>
                  </a:txBody>
                  <a:tcPr marL="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s-E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158700" y="13854"/>
            <a:ext cx="8299500"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Plan de Acción – </a:t>
            </a:r>
            <a:r>
              <a:rPr lang="es" dirty="0">
                <a:latin typeface="Roboto" panose="02000000000000000000" pitchFamily="2" charset="0"/>
                <a:ea typeface="Roboto" panose="02000000000000000000" pitchFamily="2" charset="0"/>
              </a:rPr>
              <a:t>Iniciativas, tareas, responsables, plazos y presupuesto</a:t>
            </a:r>
            <a:endParaRPr dirty="0">
              <a:latin typeface="Roboto" panose="02000000000000000000" pitchFamily="2" charset="0"/>
              <a:ea typeface="Roboto" panose="02000000000000000000" pitchFamily="2" charset="0"/>
            </a:endParaRPr>
          </a:p>
        </p:txBody>
      </p:sp>
      <p:graphicFrame>
        <p:nvGraphicFramePr>
          <p:cNvPr id="346" name="Google Shape;346;p37"/>
          <p:cNvGraphicFramePr/>
          <p:nvPr>
            <p:extLst>
              <p:ext uri="{D42A27DB-BD31-4B8C-83A1-F6EECF244321}">
                <p14:modId xmlns:p14="http://schemas.microsoft.com/office/powerpoint/2010/main" val="1185462956"/>
              </p:ext>
            </p:extLst>
          </p:nvPr>
        </p:nvGraphicFramePr>
        <p:xfrm>
          <a:off x="34463" y="630670"/>
          <a:ext cx="9075125" cy="4613955"/>
        </p:xfrm>
        <a:graphic>
          <a:graphicData uri="http://schemas.openxmlformats.org/drawingml/2006/table">
            <a:tbl>
              <a:tblPr>
                <a:noFill/>
                <a:tableStyleId>{8D7B9B35-188E-4D71-A1A0-08AD3887523C}</a:tableStyleId>
              </a:tblPr>
              <a:tblGrid>
                <a:gridCol w="1475160">
                  <a:extLst>
                    <a:ext uri="{9D8B030D-6E8A-4147-A177-3AD203B41FA5}">
                      <a16:colId xmlns:a16="http://schemas.microsoft.com/office/drawing/2014/main" val="20000"/>
                    </a:ext>
                  </a:extLst>
                </a:gridCol>
                <a:gridCol w="1791361">
                  <a:extLst>
                    <a:ext uri="{9D8B030D-6E8A-4147-A177-3AD203B41FA5}">
                      <a16:colId xmlns:a16="http://schemas.microsoft.com/office/drawing/2014/main" val="20001"/>
                    </a:ext>
                  </a:extLst>
                </a:gridCol>
                <a:gridCol w="1965960">
                  <a:extLst>
                    <a:ext uri="{9D8B030D-6E8A-4147-A177-3AD203B41FA5}">
                      <a16:colId xmlns:a16="http://schemas.microsoft.com/office/drawing/2014/main" val="20002"/>
                    </a:ext>
                  </a:extLst>
                </a:gridCol>
                <a:gridCol w="1216152">
                  <a:extLst>
                    <a:ext uri="{9D8B030D-6E8A-4147-A177-3AD203B41FA5}">
                      <a16:colId xmlns:a16="http://schemas.microsoft.com/office/drawing/2014/main" val="20003"/>
                    </a:ext>
                  </a:extLst>
                </a:gridCol>
                <a:gridCol w="1298448">
                  <a:extLst>
                    <a:ext uri="{9D8B030D-6E8A-4147-A177-3AD203B41FA5}">
                      <a16:colId xmlns:a16="http://schemas.microsoft.com/office/drawing/2014/main" val="20004"/>
                    </a:ext>
                  </a:extLst>
                </a:gridCol>
                <a:gridCol w="1328044">
                  <a:extLst>
                    <a:ext uri="{9D8B030D-6E8A-4147-A177-3AD203B41FA5}">
                      <a16:colId xmlns:a16="http://schemas.microsoft.com/office/drawing/2014/main" val="3198050806"/>
                    </a:ext>
                  </a:extLst>
                </a:gridCol>
              </a:tblGrid>
              <a:tr h="639925">
                <a:tc>
                  <a:txBody>
                    <a:bodyPr/>
                    <a:lstStyle/>
                    <a:p>
                      <a:pPr marL="0" marR="0" lvl="0" indent="0" algn="ctr" rtl="0">
                        <a:lnSpc>
                          <a:spcPct val="100000"/>
                        </a:lnSpc>
                        <a:spcBef>
                          <a:spcPts val="0"/>
                        </a:spcBef>
                        <a:spcAft>
                          <a:spcPts val="0"/>
                        </a:spcAft>
                        <a:buNone/>
                      </a:pPr>
                      <a:r>
                        <a:rPr lang="es" b="1" dirty="0">
                          <a:solidFill>
                            <a:srgbClr val="FFFFFF"/>
                          </a:solidFill>
                        </a:rPr>
                        <a:t>Ámbito del Lienzo de TD</a:t>
                      </a:r>
                      <a:endParaRPr b="1" dirty="0">
                        <a:solidFill>
                          <a:srgbClr val="FFFFFF"/>
                        </a:solidFill>
                      </a:endParaRPr>
                    </a:p>
                  </a:txBody>
                  <a:tcPr marL="91425" marR="91425" marT="91425" marB="91425" anchor="ctr">
                    <a:solidFill>
                      <a:srgbClr val="0D3A6D"/>
                    </a:solidFill>
                  </a:tcPr>
                </a:tc>
                <a:tc>
                  <a:txBody>
                    <a:bodyPr/>
                    <a:lstStyle/>
                    <a:p>
                      <a:pPr marL="0" lvl="0" indent="0" algn="ctr" rtl="0">
                        <a:spcBef>
                          <a:spcPts val="0"/>
                        </a:spcBef>
                        <a:spcAft>
                          <a:spcPts val="0"/>
                        </a:spcAft>
                        <a:buNone/>
                      </a:pPr>
                      <a:r>
                        <a:rPr lang="es" sz="1400" b="1" i="0" u="none" strike="noStrike" cap="none" dirty="0">
                          <a:solidFill>
                            <a:srgbClr val="FFFFFF"/>
                          </a:solidFill>
                          <a:latin typeface="Arial"/>
                          <a:cs typeface="Arial"/>
                          <a:sym typeface="Arial"/>
                        </a:rPr>
                        <a:t>Iniciativa</a:t>
                      </a:r>
                      <a:endParaRPr sz="1400" b="1" i="0" u="none" strike="noStrike" cap="none" dirty="0">
                        <a:solidFill>
                          <a:srgbClr val="FFFFFF"/>
                        </a:solidFill>
                        <a:latin typeface="Arial"/>
                        <a:cs typeface="Arial"/>
                        <a:sym typeface="Arial"/>
                      </a:endParaRPr>
                    </a:p>
                  </a:txBody>
                  <a:tcPr marL="91425" marR="91425" marT="91425" marB="91425" anchor="ctr">
                    <a:solidFill>
                      <a:srgbClr val="0D3A6D"/>
                    </a:solidFill>
                  </a:tcPr>
                </a:tc>
                <a:tc>
                  <a:txBody>
                    <a:bodyPr/>
                    <a:lstStyle/>
                    <a:p>
                      <a:pPr marL="0" lvl="0" indent="0" algn="ctr" rtl="0">
                        <a:spcBef>
                          <a:spcPts val="0"/>
                        </a:spcBef>
                        <a:spcAft>
                          <a:spcPts val="0"/>
                        </a:spcAft>
                        <a:buNone/>
                      </a:pPr>
                      <a:r>
                        <a:rPr lang="es" sz="1400" b="1" i="0" u="none" strike="noStrike" cap="none" dirty="0">
                          <a:solidFill>
                            <a:srgbClr val="FFFFFF"/>
                          </a:solidFill>
                          <a:latin typeface="Arial"/>
                          <a:cs typeface="Arial"/>
                          <a:sym typeface="Arial"/>
                        </a:rPr>
                        <a:t>Tareas</a:t>
                      </a:r>
                      <a:endParaRPr sz="1400" b="1" i="0" u="none" strike="noStrike" cap="none" dirty="0">
                        <a:solidFill>
                          <a:srgbClr val="FFFFFF"/>
                        </a:solidFill>
                        <a:latin typeface="Arial"/>
                        <a:cs typeface="Arial"/>
                        <a:sym typeface="Arial"/>
                      </a:endParaRPr>
                    </a:p>
                  </a:txBody>
                  <a:tcPr marL="91425" marR="91425" marT="91425" marB="91425" anchor="ctr">
                    <a:solidFill>
                      <a:srgbClr val="0D3A6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b="1" dirty="0">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b="1" dirty="0">
                          <a:solidFill>
                            <a:srgbClr val="FFFFFF"/>
                          </a:solidFill>
                        </a:rPr>
                        <a:t>Plazo</a:t>
                      </a:r>
                      <a:endParaRPr lang="es-ES" sz="1000" dirty="0"/>
                    </a:p>
                    <a:p>
                      <a:pPr marL="0" lvl="0" indent="0" algn="ctr" rtl="0">
                        <a:spcBef>
                          <a:spcPts val="0"/>
                        </a:spcBef>
                        <a:spcAft>
                          <a:spcPts val="0"/>
                        </a:spcAft>
                        <a:buNone/>
                      </a:pPr>
                      <a:endParaRPr b="1" dirty="0">
                        <a:solidFill>
                          <a:srgbClr val="FFFFFF"/>
                        </a:solidFill>
                      </a:endParaRPr>
                    </a:p>
                  </a:txBody>
                  <a:tcPr marL="91425" marR="91425" marT="91425" marB="91425" anchor="ctr">
                    <a:solidFill>
                      <a:srgbClr val="0D3A6D"/>
                    </a:solidFill>
                  </a:tcPr>
                </a:tc>
                <a:tc>
                  <a:txBody>
                    <a:bodyPr/>
                    <a:lstStyle/>
                    <a:p>
                      <a:pPr marL="0" lvl="0" indent="0" algn="ctr" rtl="0">
                        <a:spcBef>
                          <a:spcPts val="0"/>
                        </a:spcBef>
                        <a:spcAft>
                          <a:spcPts val="0"/>
                        </a:spcAft>
                        <a:buNone/>
                      </a:pPr>
                      <a:r>
                        <a:rPr lang="es-ES" sz="1400" b="1" i="0" u="none" strike="noStrike" cap="none" dirty="0">
                          <a:solidFill>
                            <a:srgbClr val="FFFFFF"/>
                          </a:solidFill>
                          <a:latin typeface="Arial"/>
                          <a:cs typeface="Arial"/>
                          <a:sym typeface="Arial"/>
                        </a:rPr>
                        <a:t>Responsable</a:t>
                      </a:r>
                    </a:p>
                  </a:txBody>
                  <a:tcPr marL="91425" marR="91425" marT="91425" marB="91425" anchor="ctr">
                    <a:solidFill>
                      <a:srgbClr val="0D3A6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400" b="1" i="0" u="none" strike="noStrike" cap="none" dirty="0">
                        <a:solidFill>
                          <a:srgbClr val="FFFFFF"/>
                        </a:solidFill>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400" b="1" i="0" u="none" strike="noStrike" cap="none" dirty="0">
                          <a:solidFill>
                            <a:srgbClr val="FFFFFF"/>
                          </a:solidFill>
                          <a:latin typeface="Arial"/>
                          <a:cs typeface="Arial"/>
                          <a:sym typeface="Arial"/>
                        </a:rPr>
                        <a:t>Presupuesto</a:t>
                      </a:r>
                    </a:p>
                    <a:p>
                      <a:pPr marL="0" lvl="0" indent="0" algn="ctr" rtl="0">
                        <a:spcBef>
                          <a:spcPts val="0"/>
                        </a:spcBef>
                        <a:spcAft>
                          <a:spcPts val="0"/>
                        </a:spcAft>
                        <a:buNone/>
                      </a:pPr>
                      <a:endParaRPr sz="1000" dirty="0">
                        <a:solidFill>
                          <a:srgbClr val="FFFFFF"/>
                        </a:solidFill>
                      </a:endParaRPr>
                    </a:p>
                  </a:txBody>
                  <a:tcPr marL="91425" marR="91425" marT="91425" marB="91425" anchor="ctr">
                    <a:solidFill>
                      <a:srgbClr val="0D3A6D"/>
                    </a:solidFill>
                  </a:tcPr>
                </a:tc>
                <a:extLst>
                  <a:ext uri="{0D108BD9-81ED-4DB2-BD59-A6C34878D82A}">
                    <a16:rowId xmlns:a16="http://schemas.microsoft.com/office/drawing/2014/main" val="10000"/>
                  </a:ext>
                </a:extLst>
              </a:tr>
              <a:tr h="421225">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1"/>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2"/>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3"/>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4"/>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5"/>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6"/>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7"/>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8"/>
                  </a:ext>
                </a:extLst>
              </a:tr>
              <a:tr h="4212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74"/>
        <p:cNvGrpSpPr/>
        <p:nvPr/>
      </p:nvGrpSpPr>
      <p:grpSpPr>
        <a:xfrm>
          <a:off x="0" y="0"/>
          <a:ext cx="0" cy="0"/>
          <a:chOff x="0" y="0"/>
          <a:chExt cx="0" cy="0"/>
        </a:xfrm>
      </p:grpSpPr>
      <p:sp>
        <p:nvSpPr>
          <p:cNvPr id="375" name="Google Shape;375;p40"/>
          <p:cNvSpPr txBox="1">
            <a:spLocks noGrp="1"/>
          </p:cNvSpPr>
          <p:nvPr>
            <p:ph type="title"/>
          </p:nvPr>
        </p:nvSpPr>
        <p:spPr>
          <a:xfrm>
            <a:off x="205297" y="-439943"/>
            <a:ext cx="6403322"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dirty="0"/>
              <a:t>Plan de Acción- </a:t>
            </a:r>
            <a:r>
              <a:rPr lang="es" sz="1800" dirty="0">
                <a:latin typeface="Roboto" panose="02000000000000000000" pitchFamily="2" charset="0"/>
                <a:ea typeface="Roboto" panose="02000000000000000000" pitchFamily="2" charset="0"/>
              </a:rPr>
              <a:t>Inversión necesaria</a:t>
            </a:r>
            <a:endParaRPr sz="1800" dirty="0">
              <a:latin typeface="Roboto" panose="02000000000000000000" pitchFamily="2" charset="0"/>
              <a:ea typeface="Roboto" panose="02000000000000000000" pitchFamily="2" charset="0"/>
            </a:endParaRPr>
          </a:p>
        </p:txBody>
      </p:sp>
      <p:sp>
        <p:nvSpPr>
          <p:cNvPr id="376" name="Google Shape;376;p40"/>
          <p:cNvSpPr txBox="1">
            <a:spLocks noGrp="1"/>
          </p:cNvSpPr>
          <p:nvPr>
            <p:ph type="body" idx="1"/>
          </p:nvPr>
        </p:nvSpPr>
        <p:spPr>
          <a:xfrm>
            <a:off x="226074" y="779999"/>
            <a:ext cx="3084051" cy="4154057"/>
          </a:xfrm>
          <a:prstGeom prst="rect">
            <a:avLst/>
          </a:prstGeom>
        </p:spPr>
        <p:txBody>
          <a:bodyPr spcFirstLastPara="1" wrap="square" lIns="91425" tIns="91425" rIns="91425" bIns="91425" anchor="t" anchorCtr="0">
            <a:noAutofit/>
          </a:bodyPr>
          <a:lstStyle/>
          <a:p>
            <a:pPr marL="0" lvl="0" indent="0" algn="l" rtl="0">
              <a:spcBef>
                <a:spcPts val="0"/>
              </a:spcBef>
              <a:buNone/>
            </a:pPr>
            <a:r>
              <a:rPr lang="es" sz="1800" b="1" dirty="0"/>
              <a:t>Corto Plazo (202X)</a:t>
            </a:r>
          </a:p>
          <a:p>
            <a:pPr marL="742950" lvl="1" indent="-285750">
              <a:spcBef>
                <a:spcPts val="0"/>
              </a:spcBef>
            </a:pPr>
            <a:r>
              <a:rPr lang="es" sz="1400" dirty="0"/>
              <a:t>&lt;Escribe aquí tu texto&gt;</a:t>
            </a:r>
          </a:p>
          <a:p>
            <a:pPr marL="742950" lvl="1" indent="-285750">
              <a:spcBef>
                <a:spcPts val="0"/>
              </a:spcBef>
            </a:pPr>
            <a:r>
              <a:rPr lang="es" sz="1400" dirty="0"/>
              <a:t>&lt;Escribe aquí tu texto&gt;</a:t>
            </a:r>
          </a:p>
          <a:p>
            <a:pPr marL="742950" lvl="1" indent="-285750">
              <a:spcBef>
                <a:spcPts val="0"/>
              </a:spcBef>
            </a:pPr>
            <a:r>
              <a:rPr lang="es" sz="1400" dirty="0"/>
              <a:t>……..</a:t>
            </a:r>
          </a:p>
          <a:p>
            <a:pPr marL="0" lvl="0" indent="0" algn="l" rtl="0">
              <a:spcBef>
                <a:spcPts val="0"/>
              </a:spcBef>
              <a:spcAft>
                <a:spcPts val="1600"/>
              </a:spcAft>
              <a:buNone/>
            </a:pPr>
            <a:endParaRPr lang="es" sz="1600" dirty="0"/>
          </a:p>
          <a:p>
            <a:pPr marL="0" lvl="0" indent="0" algn="l" rtl="0">
              <a:spcBef>
                <a:spcPts val="0"/>
              </a:spcBef>
              <a:buNone/>
            </a:pPr>
            <a:r>
              <a:rPr lang="es" sz="1800" b="1" dirty="0"/>
              <a:t>Medio Plazo (202X-202X)</a:t>
            </a:r>
          </a:p>
          <a:p>
            <a:pPr marL="742950" lvl="1" indent="-285750">
              <a:spcBef>
                <a:spcPts val="0"/>
              </a:spcBef>
            </a:pPr>
            <a:r>
              <a:rPr lang="es" sz="1400" dirty="0"/>
              <a:t>&lt;Escribe aquí tu texto&gt;</a:t>
            </a:r>
          </a:p>
          <a:p>
            <a:pPr marL="742950" lvl="1" indent="-285750">
              <a:spcBef>
                <a:spcPts val="0"/>
              </a:spcBef>
            </a:pPr>
            <a:r>
              <a:rPr lang="es" sz="1400" dirty="0"/>
              <a:t>&lt;Escribe aquí tu texto&gt;</a:t>
            </a:r>
          </a:p>
          <a:p>
            <a:pPr marL="742950" lvl="1" indent="-285750">
              <a:spcBef>
                <a:spcPts val="0"/>
              </a:spcBef>
            </a:pPr>
            <a:r>
              <a:rPr lang="es" sz="1400" dirty="0"/>
              <a:t>……..</a:t>
            </a:r>
          </a:p>
          <a:p>
            <a:pPr marL="742950" lvl="1" indent="-285750">
              <a:spcBef>
                <a:spcPts val="0"/>
              </a:spcBef>
            </a:pPr>
            <a:endParaRPr lang="es" sz="1400" dirty="0"/>
          </a:p>
          <a:p>
            <a:pPr marL="742950" lvl="1" indent="-285750">
              <a:spcBef>
                <a:spcPts val="0"/>
              </a:spcBef>
            </a:pPr>
            <a:endParaRPr lang="es" sz="1400" dirty="0"/>
          </a:p>
          <a:p>
            <a:pPr marL="0" lvl="0" indent="0" algn="l" rtl="0">
              <a:spcBef>
                <a:spcPts val="0"/>
              </a:spcBef>
              <a:buNone/>
            </a:pPr>
            <a:r>
              <a:rPr lang="es" sz="1800" b="1" dirty="0"/>
              <a:t>Largo Plazo (20XX-20xX)</a:t>
            </a:r>
          </a:p>
          <a:p>
            <a:pPr marL="742950" lvl="1" indent="-285750">
              <a:spcBef>
                <a:spcPts val="0"/>
              </a:spcBef>
            </a:pPr>
            <a:r>
              <a:rPr lang="es" sz="1400" dirty="0"/>
              <a:t>&lt;Escribe aquí tu texto&gt;</a:t>
            </a:r>
          </a:p>
          <a:p>
            <a:pPr marL="742950" lvl="1" indent="-285750">
              <a:spcBef>
                <a:spcPts val="0"/>
              </a:spcBef>
            </a:pPr>
            <a:r>
              <a:rPr lang="es" sz="1400" dirty="0"/>
              <a:t>&lt;Escribe aquí tu texto&gt;</a:t>
            </a:r>
          </a:p>
          <a:p>
            <a:pPr marL="742950" lvl="1" indent="-285750">
              <a:spcBef>
                <a:spcPts val="0"/>
              </a:spcBef>
            </a:pPr>
            <a:r>
              <a:rPr lang="es" sz="1400" dirty="0"/>
              <a:t>……..</a:t>
            </a:r>
          </a:p>
          <a:p>
            <a:pPr marL="742950" lvl="1" indent="-285750">
              <a:spcBef>
                <a:spcPts val="0"/>
              </a:spcBef>
            </a:pPr>
            <a:endParaRPr lang="es" sz="1400" dirty="0"/>
          </a:p>
          <a:p>
            <a:pPr marL="0" lvl="0" indent="0" algn="l" rtl="0">
              <a:spcBef>
                <a:spcPts val="0"/>
              </a:spcBef>
              <a:spcAft>
                <a:spcPts val="1600"/>
              </a:spcAft>
              <a:buNone/>
            </a:pPr>
            <a:endParaRPr lang="es" sz="1600" dirty="0"/>
          </a:p>
          <a:p>
            <a:pPr marL="0" lvl="0" indent="0" algn="l" rtl="0">
              <a:spcBef>
                <a:spcPts val="0"/>
              </a:spcBef>
              <a:spcAft>
                <a:spcPts val="1600"/>
              </a:spcAft>
              <a:buNone/>
            </a:pPr>
            <a:endParaRPr lang="es" sz="1600" dirty="0"/>
          </a:p>
          <a:p>
            <a:pPr marL="0" lvl="0" indent="0" algn="l" rtl="0">
              <a:spcBef>
                <a:spcPts val="0"/>
              </a:spcBef>
              <a:spcAft>
                <a:spcPts val="1600"/>
              </a:spcAft>
              <a:buNone/>
            </a:pPr>
            <a:endParaRPr lang="es" sz="1600" dirty="0"/>
          </a:p>
        </p:txBody>
      </p:sp>
      <p:sp>
        <p:nvSpPr>
          <p:cNvPr id="377" name="Google Shape;377;p40"/>
          <p:cNvSpPr txBox="1">
            <a:spLocks noGrp="1"/>
          </p:cNvSpPr>
          <p:nvPr>
            <p:ph type="title"/>
          </p:nvPr>
        </p:nvSpPr>
        <p:spPr>
          <a:xfrm>
            <a:off x="4337500" y="818950"/>
            <a:ext cx="3753900" cy="962100"/>
          </a:xfrm>
          <a:prstGeom prst="rect">
            <a:avLst/>
          </a:prstGeom>
          <a:solidFill>
            <a:srgbClr val="2E86E6"/>
          </a:solidFill>
        </p:spPr>
        <p:txBody>
          <a:bodyPr spcFirstLastPara="1" wrap="square" lIns="91425" tIns="91425" rIns="91425" bIns="91425" anchor="ctr" anchorCtr="0">
            <a:noAutofit/>
          </a:bodyPr>
          <a:lstStyle/>
          <a:p>
            <a:pPr marL="0" lvl="0" indent="0" algn="ctr" rtl="0">
              <a:spcBef>
                <a:spcPts val="0"/>
              </a:spcBef>
              <a:spcAft>
                <a:spcPts val="0"/>
              </a:spcAft>
              <a:buNone/>
            </a:pPr>
            <a:r>
              <a:rPr lang="es-ES" dirty="0"/>
              <a:t>x</a:t>
            </a:r>
            <a:r>
              <a:rPr lang="es" dirty="0"/>
              <a:t>xx euros</a:t>
            </a:r>
            <a:endParaRPr dirty="0"/>
          </a:p>
        </p:txBody>
      </p:sp>
      <p:cxnSp>
        <p:nvCxnSpPr>
          <p:cNvPr id="378" name="Google Shape;378;p40"/>
          <p:cNvCxnSpPr>
            <a:stCxn id="377" idx="2"/>
            <a:endCxn id="379" idx="0"/>
          </p:cNvCxnSpPr>
          <p:nvPr/>
        </p:nvCxnSpPr>
        <p:spPr>
          <a:xfrm>
            <a:off x="6214450" y="1781050"/>
            <a:ext cx="0" cy="6144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40"/>
          <p:cNvSpPr txBox="1">
            <a:spLocks noGrp="1"/>
          </p:cNvSpPr>
          <p:nvPr>
            <p:ph type="title"/>
          </p:nvPr>
        </p:nvSpPr>
        <p:spPr>
          <a:xfrm>
            <a:off x="4337500" y="2395476"/>
            <a:ext cx="3753900" cy="962100"/>
          </a:xfrm>
          <a:prstGeom prst="rect">
            <a:avLst/>
          </a:prstGeom>
          <a:solidFill>
            <a:srgbClr val="79B1EF"/>
          </a:solidFill>
        </p:spPr>
        <p:txBody>
          <a:bodyPr spcFirstLastPara="1" wrap="square" lIns="91425" tIns="91425" rIns="91425" bIns="91425" anchor="ctr" anchorCtr="0">
            <a:noAutofit/>
          </a:bodyPr>
          <a:lstStyle/>
          <a:p>
            <a:pPr marL="0" lvl="0" indent="0" algn="ctr" rtl="0">
              <a:spcBef>
                <a:spcPts val="0"/>
              </a:spcBef>
              <a:spcAft>
                <a:spcPts val="0"/>
              </a:spcAft>
              <a:buNone/>
            </a:pPr>
            <a:r>
              <a:rPr lang="es-ES" dirty="0"/>
              <a:t>x</a:t>
            </a:r>
            <a:r>
              <a:rPr lang="es" dirty="0"/>
              <a:t>xx euros</a:t>
            </a:r>
            <a:endParaRPr dirty="0"/>
          </a:p>
        </p:txBody>
      </p:sp>
      <p:cxnSp>
        <p:nvCxnSpPr>
          <p:cNvPr id="380" name="Google Shape;380;p40"/>
          <p:cNvCxnSpPr>
            <a:stCxn id="379" idx="2"/>
            <a:endCxn id="381" idx="0"/>
          </p:cNvCxnSpPr>
          <p:nvPr/>
        </p:nvCxnSpPr>
        <p:spPr>
          <a:xfrm>
            <a:off x="6214450" y="3357576"/>
            <a:ext cx="0" cy="6144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0"/>
          <p:cNvSpPr txBox="1">
            <a:spLocks noGrp="1"/>
          </p:cNvSpPr>
          <p:nvPr>
            <p:ph type="title"/>
          </p:nvPr>
        </p:nvSpPr>
        <p:spPr>
          <a:xfrm>
            <a:off x="4337501" y="3971957"/>
            <a:ext cx="3753900" cy="962100"/>
          </a:xfrm>
          <a:prstGeom prst="rect">
            <a:avLst/>
          </a:prstGeom>
          <a:solidFill>
            <a:srgbClr val="CAEAFE"/>
          </a:solidFill>
        </p:spPr>
        <p:txBody>
          <a:bodyPr spcFirstLastPara="1" wrap="square" lIns="91425" tIns="91425" rIns="91425" bIns="91425" anchor="ctr" anchorCtr="0">
            <a:noAutofit/>
          </a:bodyPr>
          <a:lstStyle/>
          <a:p>
            <a:pPr marL="0" lvl="0" indent="0" algn="ctr" rtl="0">
              <a:spcBef>
                <a:spcPts val="0"/>
              </a:spcBef>
              <a:spcAft>
                <a:spcPts val="0"/>
              </a:spcAft>
              <a:buNone/>
            </a:pPr>
            <a:r>
              <a:rPr lang="es-ES" dirty="0"/>
              <a:t>x</a:t>
            </a:r>
            <a:r>
              <a:rPr lang="es" dirty="0"/>
              <a:t>xx euros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50"/>
        <p:cNvGrpSpPr/>
        <p:nvPr/>
      </p:nvGrpSpPr>
      <p:grpSpPr>
        <a:xfrm>
          <a:off x="0" y="0"/>
          <a:ext cx="0" cy="0"/>
          <a:chOff x="0" y="0"/>
          <a:chExt cx="0" cy="0"/>
        </a:xfrm>
      </p:grpSpPr>
      <p:sp>
        <p:nvSpPr>
          <p:cNvPr id="351" name="Google Shape;351;p38"/>
          <p:cNvSpPr txBox="1">
            <a:spLocks noGrp="1"/>
          </p:cNvSpPr>
          <p:nvPr>
            <p:ph type="title" idx="4294967295"/>
          </p:nvPr>
        </p:nvSpPr>
        <p:spPr>
          <a:xfrm>
            <a:off x="231725" y="3323445"/>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bg1"/>
                </a:solidFill>
              </a:rPr>
              <a:t>Nombre del integrante 1</a:t>
            </a:r>
            <a:endParaRPr sz="1800" dirty="0">
              <a:solidFill>
                <a:schemeClr val="bg1"/>
              </a:solidFill>
            </a:endParaRPr>
          </a:p>
        </p:txBody>
      </p:sp>
      <p:sp>
        <p:nvSpPr>
          <p:cNvPr id="352" name="Google Shape;352;p38"/>
          <p:cNvSpPr/>
          <p:nvPr/>
        </p:nvSpPr>
        <p:spPr>
          <a:xfrm>
            <a:off x="0" y="0"/>
            <a:ext cx="9161100" cy="24846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0D3A6D"/>
                </a:solidFill>
              </a:rPr>
              <a:t>Equipo líder del cambio</a:t>
            </a:r>
            <a:endParaRPr dirty="0">
              <a:solidFill>
                <a:srgbClr val="0D3A6D"/>
              </a:solidFill>
            </a:endParaRPr>
          </a:p>
          <a:p>
            <a:pPr marL="0" lvl="0" indent="0" algn="ctr" rtl="0">
              <a:spcBef>
                <a:spcPts val="400"/>
              </a:spcBef>
              <a:spcAft>
                <a:spcPts val="400"/>
              </a:spcAft>
              <a:buNone/>
            </a:pPr>
            <a:r>
              <a:rPr lang="es" sz="1600" i="1" dirty="0">
                <a:solidFill>
                  <a:srgbClr val="0D3A6D"/>
                </a:solidFill>
              </a:rPr>
              <a:t>¿Quiénes serán los impulsores de la transformación digital en nuestra organización?</a:t>
            </a:r>
            <a:endParaRPr sz="1600" i="1" dirty="0">
              <a:solidFill>
                <a:srgbClr val="0D3A6D"/>
              </a:solidFill>
            </a:endParaRPr>
          </a:p>
        </p:txBody>
      </p:sp>
      <p:pic>
        <p:nvPicPr>
          <p:cNvPr id="354" name="Google Shape;354;p38"/>
          <p:cNvPicPr preferRelativeResize="0"/>
          <p:nvPr/>
        </p:nvPicPr>
        <p:blipFill rotWithShape="1">
          <a:blip r:embed="rId3">
            <a:alphaModFix/>
          </a:blip>
          <a:srcRect/>
          <a:stretch/>
        </p:blipFill>
        <p:spPr>
          <a:xfrm>
            <a:off x="420725" y="1363020"/>
            <a:ext cx="1644300" cy="1644300"/>
          </a:xfrm>
          <a:prstGeom prst="ellipse">
            <a:avLst/>
          </a:prstGeom>
          <a:noFill/>
          <a:ln>
            <a:noFill/>
          </a:ln>
        </p:spPr>
      </p:pic>
      <p:pic>
        <p:nvPicPr>
          <p:cNvPr id="355" name="Google Shape;355;p38"/>
          <p:cNvPicPr preferRelativeResize="0"/>
          <p:nvPr/>
        </p:nvPicPr>
        <p:blipFill rotWithShape="1">
          <a:blip r:embed="rId4">
            <a:alphaModFix/>
          </a:blip>
          <a:srcRect t="9" b="9"/>
          <a:stretch/>
        </p:blipFill>
        <p:spPr>
          <a:xfrm>
            <a:off x="2638668" y="1363170"/>
            <a:ext cx="1644300" cy="1644000"/>
          </a:xfrm>
          <a:prstGeom prst="ellipse">
            <a:avLst/>
          </a:prstGeom>
          <a:noFill/>
          <a:ln>
            <a:noFill/>
          </a:ln>
        </p:spPr>
      </p:pic>
      <p:pic>
        <p:nvPicPr>
          <p:cNvPr id="356" name="Google Shape;356;p38"/>
          <p:cNvPicPr preferRelativeResize="0"/>
          <p:nvPr/>
        </p:nvPicPr>
        <p:blipFill rotWithShape="1">
          <a:blip r:embed="rId5">
            <a:alphaModFix/>
          </a:blip>
          <a:srcRect/>
          <a:stretch/>
        </p:blipFill>
        <p:spPr>
          <a:xfrm>
            <a:off x="4856629" y="1363008"/>
            <a:ext cx="1644300" cy="1644300"/>
          </a:xfrm>
          <a:prstGeom prst="ellipse">
            <a:avLst/>
          </a:prstGeom>
          <a:noFill/>
          <a:ln>
            <a:noFill/>
          </a:ln>
        </p:spPr>
      </p:pic>
      <p:sp>
        <p:nvSpPr>
          <p:cNvPr id="357" name="Google Shape;357;p38"/>
          <p:cNvSpPr txBox="1">
            <a:spLocks noGrp="1"/>
          </p:cNvSpPr>
          <p:nvPr>
            <p:ph type="body" idx="4294967295"/>
          </p:nvPr>
        </p:nvSpPr>
        <p:spPr>
          <a:xfrm>
            <a:off x="231725" y="3848064"/>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00"/>
                </a:solidFill>
              </a:rPr>
              <a:t>Escribe aquí tu texto </a:t>
            </a:r>
            <a:endParaRPr sz="1200" dirty="0">
              <a:solidFill>
                <a:srgbClr val="FFFF00"/>
              </a:solidFill>
            </a:endParaRPr>
          </a:p>
        </p:txBody>
      </p:sp>
      <p:sp>
        <p:nvSpPr>
          <p:cNvPr id="358" name="Google Shape;358;p38"/>
          <p:cNvSpPr txBox="1">
            <a:spLocks noGrp="1"/>
          </p:cNvSpPr>
          <p:nvPr>
            <p:ph type="title" idx="4294967295"/>
          </p:nvPr>
        </p:nvSpPr>
        <p:spPr>
          <a:xfrm>
            <a:off x="2449668" y="3323445"/>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bg1"/>
                </a:solidFill>
              </a:rPr>
              <a:t>Nombre del integrante 2</a:t>
            </a:r>
            <a:endParaRPr sz="1800" dirty="0">
              <a:solidFill>
                <a:schemeClr val="bg1"/>
              </a:solidFill>
            </a:endParaRPr>
          </a:p>
        </p:txBody>
      </p:sp>
      <p:sp>
        <p:nvSpPr>
          <p:cNvPr id="359" name="Google Shape;359;p38"/>
          <p:cNvSpPr txBox="1">
            <a:spLocks noGrp="1"/>
          </p:cNvSpPr>
          <p:nvPr>
            <p:ph type="title" idx="4294967295"/>
          </p:nvPr>
        </p:nvSpPr>
        <p:spPr>
          <a:xfrm>
            <a:off x="4667629" y="3323445"/>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bg1"/>
                </a:solidFill>
              </a:rPr>
              <a:t>Nombre del integrante 3</a:t>
            </a:r>
            <a:endParaRPr sz="1800" dirty="0">
              <a:solidFill>
                <a:schemeClr val="bg1"/>
              </a:solidFill>
            </a:endParaRPr>
          </a:p>
        </p:txBody>
      </p:sp>
      <p:sp>
        <p:nvSpPr>
          <p:cNvPr id="360" name="Google Shape;360;p38"/>
          <p:cNvSpPr txBox="1">
            <a:spLocks noGrp="1"/>
          </p:cNvSpPr>
          <p:nvPr>
            <p:ph type="body" idx="4294967295"/>
          </p:nvPr>
        </p:nvSpPr>
        <p:spPr>
          <a:xfrm>
            <a:off x="2449668" y="3848064"/>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00"/>
                </a:solidFill>
              </a:rPr>
              <a:t>Escribe aquí tu texto </a:t>
            </a:r>
            <a:endParaRPr sz="1200" dirty="0">
              <a:solidFill>
                <a:srgbClr val="FFFF00"/>
              </a:solidFill>
            </a:endParaRPr>
          </a:p>
        </p:txBody>
      </p:sp>
      <p:sp>
        <p:nvSpPr>
          <p:cNvPr id="361" name="Google Shape;361;p38"/>
          <p:cNvSpPr txBox="1">
            <a:spLocks noGrp="1"/>
          </p:cNvSpPr>
          <p:nvPr>
            <p:ph type="body" idx="4294967295"/>
          </p:nvPr>
        </p:nvSpPr>
        <p:spPr>
          <a:xfrm>
            <a:off x="4667629" y="3848064"/>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a:solidFill>
                  <a:srgbClr val="FFFF00"/>
                </a:solidFill>
              </a:rPr>
              <a:t>Escribe aquí tu texto </a:t>
            </a:r>
            <a:endParaRPr sz="1200">
              <a:solidFill>
                <a:srgbClr val="FFFF00"/>
              </a:solidFill>
            </a:endParaRPr>
          </a:p>
        </p:txBody>
      </p:sp>
      <p:pic>
        <p:nvPicPr>
          <p:cNvPr id="362" name="Google Shape;362;p38"/>
          <p:cNvPicPr preferRelativeResize="0"/>
          <p:nvPr/>
        </p:nvPicPr>
        <p:blipFill rotWithShape="1">
          <a:blip r:embed="rId6">
            <a:alphaModFix/>
          </a:blip>
          <a:srcRect/>
          <a:stretch/>
        </p:blipFill>
        <p:spPr>
          <a:xfrm>
            <a:off x="7074590" y="1363020"/>
            <a:ext cx="1644300" cy="1644300"/>
          </a:xfrm>
          <a:prstGeom prst="ellipse">
            <a:avLst/>
          </a:prstGeom>
          <a:noFill/>
          <a:ln>
            <a:noFill/>
          </a:ln>
        </p:spPr>
      </p:pic>
      <p:sp>
        <p:nvSpPr>
          <p:cNvPr id="363" name="Google Shape;363;p38"/>
          <p:cNvSpPr txBox="1">
            <a:spLocks noGrp="1"/>
          </p:cNvSpPr>
          <p:nvPr>
            <p:ph type="title" idx="4294967295"/>
          </p:nvPr>
        </p:nvSpPr>
        <p:spPr>
          <a:xfrm>
            <a:off x="6885590" y="3323445"/>
            <a:ext cx="20223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bg1"/>
                </a:solidFill>
              </a:rPr>
              <a:t>Nombre del integrante 4</a:t>
            </a:r>
            <a:endParaRPr sz="1800" dirty="0">
              <a:solidFill>
                <a:schemeClr val="bg1"/>
              </a:solidFill>
            </a:endParaRPr>
          </a:p>
        </p:txBody>
      </p:sp>
      <p:sp>
        <p:nvSpPr>
          <p:cNvPr id="364" name="Google Shape;364;p38"/>
          <p:cNvSpPr txBox="1">
            <a:spLocks noGrp="1"/>
          </p:cNvSpPr>
          <p:nvPr>
            <p:ph type="body" idx="4294967295"/>
          </p:nvPr>
        </p:nvSpPr>
        <p:spPr>
          <a:xfrm>
            <a:off x="6885590" y="3848064"/>
            <a:ext cx="20223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a:solidFill>
                  <a:srgbClr val="FFFF00"/>
                </a:solidFill>
              </a:rPr>
              <a:t>Escribe aquí tu texto </a:t>
            </a:r>
            <a:endParaRPr sz="1200">
              <a:solidFill>
                <a:srgbClr val="FF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158700" y="0"/>
            <a:ext cx="3939000"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Formación necesaria del equipo</a:t>
            </a:r>
            <a:endParaRPr dirty="0"/>
          </a:p>
        </p:txBody>
      </p:sp>
      <p:graphicFrame>
        <p:nvGraphicFramePr>
          <p:cNvPr id="370" name="Google Shape;370;p39"/>
          <p:cNvGraphicFramePr/>
          <p:nvPr>
            <p:extLst>
              <p:ext uri="{D42A27DB-BD31-4B8C-83A1-F6EECF244321}">
                <p14:modId xmlns:p14="http://schemas.microsoft.com/office/powerpoint/2010/main" val="3327176648"/>
              </p:ext>
            </p:extLst>
          </p:nvPr>
        </p:nvGraphicFramePr>
        <p:xfrm>
          <a:off x="34463" y="630670"/>
          <a:ext cx="9075075" cy="4372490"/>
        </p:xfrm>
        <a:graphic>
          <a:graphicData uri="http://schemas.openxmlformats.org/drawingml/2006/table">
            <a:tbl>
              <a:tblPr>
                <a:noFill/>
                <a:tableStyleId>{8D7B9B35-188E-4D71-A1A0-08AD3887523C}</a:tableStyleId>
              </a:tblPr>
              <a:tblGrid>
                <a:gridCol w="3025025">
                  <a:extLst>
                    <a:ext uri="{9D8B030D-6E8A-4147-A177-3AD203B41FA5}">
                      <a16:colId xmlns:a16="http://schemas.microsoft.com/office/drawing/2014/main" val="20000"/>
                    </a:ext>
                  </a:extLst>
                </a:gridCol>
                <a:gridCol w="3025025">
                  <a:extLst>
                    <a:ext uri="{9D8B030D-6E8A-4147-A177-3AD203B41FA5}">
                      <a16:colId xmlns:a16="http://schemas.microsoft.com/office/drawing/2014/main" val="20001"/>
                    </a:ext>
                  </a:extLst>
                </a:gridCol>
                <a:gridCol w="3025025">
                  <a:extLst>
                    <a:ext uri="{9D8B030D-6E8A-4147-A177-3AD203B41FA5}">
                      <a16:colId xmlns:a16="http://schemas.microsoft.com/office/drawing/2014/main" val="20002"/>
                    </a:ext>
                  </a:extLst>
                </a:gridCol>
              </a:tblGrid>
              <a:tr h="382850">
                <a:tc>
                  <a:txBody>
                    <a:bodyPr/>
                    <a:lstStyle/>
                    <a:p>
                      <a:pPr marL="0" marR="0" lvl="0" indent="0" algn="ctr" rtl="0">
                        <a:lnSpc>
                          <a:spcPct val="100000"/>
                        </a:lnSpc>
                        <a:spcBef>
                          <a:spcPts val="0"/>
                        </a:spcBef>
                        <a:spcAft>
                          <a:spcPts val="0"/>
                        </a:spcAft>
                        <a:buNone/>
                      </a:pPr>
                      <a:r>
                        <a:rPr lang="es" b="1" dirty="0">
                          <a:solidFill>
                            <a:srgbClr val="FFFFFF"/>
                          </a:solidFill>
                        </a:rPr>
                        <a:t>Curso/Programa</a:t>
                      </a:r>
                      <a:endParaRPr b="1" dirty="0">
                        <a:solidFill>
                          <a:srgbClr val="FFFFFF"/>
                        </a:solidFill>
                      </a:endParaRPr>
                    </a:p>
                  </a:txBody>
                  <a:tcPr marL="91425" marR="91425" marT="91425" marB="91425">
                    <a:solidFill>
                      <a:srgbClr val="3C78D8"/>
                    </a:solidFill>
                  </a:tcPr>
                </a:tc>
                <a:tc>
                  <a:txBody>
                    <a:bodyPr/>
                    <a:lstStyle/>
                    <a:p>
                      <a:pPr marL="0" lvl="0" indent="0" algn="ctr" rtl="0">
                        <a:spcBef>
                          <a:spcPts val="0"/>
                        </a:spcBef>
                        <a:spcAft>
                          <a:spcPts val="0"/>
                        </a:spcAft>
                        <a:buNone/>
                      </a:pPr>
                      <a:r>
                        <a:rPr lang="es" b="1">
                          <a:solidFill>
                            <a:schemeClr val="lt1"/>
                          </a:solidFill>
                        </a:rPr>
                        <a:t>Departamento / Personas</a:t>
                      </a:r>
                      <a:endParaRPr sz="1000"/>
                    </a:p>
                  </a:txBody>
                  <a:tcPr marL="91425" marR="91425" marT="91425" marB="91425">
                    <a:solidFill>
                      <a:srgbClr val="666666"/>
                    </a:solidFill>
                  </a:tcPr>
                </a:tc>
                <a:tc>
                  <a:txBody>
                    <a:bodyPr/>
                    <a:lstStyle/>
                    <a:p>
                      <a:pPr marL="0" lvl="0" indent="0" algn="ctr" rtl="0">
                        <a:spcBef>
                          <a:spcPts val="0"/>
                        </a:spcBef>
                        <a:spcAft>
                          <a:spcPts val="0"/>
                        </a:spcAft>
                        <a:buNone/>
                      </a:pPr>
                      <a:r>
                        <a:rPr lang="es" b="1">
                          <a:solidFill>
                            <a:schemeClr val="lt1"/>
                          </a:solidFill>
                        </a:rPr>
                        <a:t>Duración</a:t>
                      </a:r>
                      <a:endParaRPr sz="1000"/>
                    </a:p>
                  </a:txBody>
                  <a:tcPr marL="91425" marR="91425" marT="91425" marB="91425">
                    <a:solidFill>
                      <a:srgbClr val="666666"/>
                    </a:solidFill>
                  </a:tcPr>
                </a:tc>
                <a:extLst>
                  <a:ext uri="{0D108BD9-81ED-4DB2-BD59-A6C34878D82A}">
                    <a16:rowId xmlns:a16="http://schemas.microsoft.com/office/drawing/2014/main" val="10000"/>
                  </a:ext>
                </a:extLst>
              </a:tr>
              <a:tr h="42002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1"/>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2"/>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3"/>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4"/>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5"/>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6"/>
                  </a:ext>
                </a:extLst>
              </a:tr>
              <a:tr h="3780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7"/>
                  </a:ext>
                </a:extLst>
              </a:tr>
              <a:tr h="3865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8"/>
                  </a:ext>
                </a:extLst>
              </a:tr>
              <a:tr h="3865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extLst>
                  <a:ext uri="{0D108BD9-81ED-4DB2-BD59-A6C34878D82A}">
                    <a16:rowId xmlns:a16="http://schemas.microsoft.com/office/drawing/2014/main" val="10009"/>
                  </a:ext>
                </a:extLst>
              </a:tr>
              <a:tr h="386575">
                <a:tc>
                  <a:txBody>
                    <a:bodyPr/>
                    <a:lstStyle/>
                    <a:p>
                      <a:pPr marL="0" lvl="0" indent="0" algn="l" rtl="0">
                        <a:spcBef>
                          <a:spcPts val="0"/>
                        </a:spcBef>
                        <a:spcAft>
                          <a:spcPts val="0"/>
                        </a:spcAft>
                        <a:buNone/>
                      </a:pPr>
                      <a:endParaRPr sz="8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endParaRPr sz="1000"/>
                    </a:p>
                  </a:txBody>
                  <a:tcPr marL="91425" marR="91425" marT="91425" marB="91425"/>
                </a:tc>
                <a:tc>
                  <a:txBody>
                    <a:bodyPr/>
                    <a:lstStyle/>
                    <a:p>
                      <a:pPr marL="0" lvl="0" indent="0" algn="ctr"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3">
            <a:alphaModFix/>
          </a:blip>
          <a:srcRect l="32183" r="18235"/>
          <a:stretch/>
        </p:blipFill>
        <p:spPr>
          <a:xfrm>
            <a:off x="-9150" y="3073"/>
            <a:ext cx="4164874" cy="5143500"/>
          </a:xfrm>
          <a:prstGeom prst="rect">
            <a:avLst/>
          </a:prstGeom>
          <a:noFill/>
          <a:ln>
            <a:noFill/>
          </a:ln>
        </p:spPr>
      </p:pic>
      <p:sp>
        <p:nvSpPr>
          <p:cNvPr id="90" name="Google Shape;90;p14"/>
          <p:cNvSpPr txBox="1">
            <a:spLocks noGrp="1"/>
          </p:cNvSpPr>
          <p:nvPr>
            <p:ph type="title"/>
          </p:nvPr>
        </p:nvSpPr>
        <p:spPr>
          <a:xfrm>
            <a:off x="207967" y="1671575"/>
            <a:ext cx="3678600" cy="1482300"/>
          </a:xfrm>
          <a:prstGeom prst="rect">
            <a:avLst/>
          </a:prstGeom>
        </p:spPr>
        <p:txBody>
          <a:bodyPr spcFirstLastPara="1" wrap="square" lIns="91425" tIns="91425" rIns="91425" bIns="91425" anchor="ctr" anchorCtr="0">
            <a:noAutofit/>
          </a:bodyPr>
          <a:lstStyle/>
          <a:p>
            <a:pPr lvl="0" algn="ctr" rtl="0">
              <a:spcBef>
                <a:spcPts val="0"/>
              </a:spcBef>
              <a:spcAft>
                <a:spcPts val="0"/>
              </a:spcAft>
              <a:buClr>
                <a:schemeClr val="lt1"/>
              </a:buClr>
              <a:buSzPts val="4200"/>
            </a:pPr>
            <a:r>
              <a:rPr lang="es" dirty="0">
                <a:solidFill>
                  <a:schemeClr val="lt1"/>
                </a:solidFill>
              </a:rPr>
              <a:t>Diagnóstico</a:t>
            </a:r>
            <a:br>
              <a:rPr lang="es" dirty="0">
                <a:solidFill>
                  <a:schemeClr val="lt1"/>
                </a:solidFill>
              </a:rPr>
            </a:br>
            <a:r>
              <a:rPr lang="es" dirty="0">
                <a:solidFill>
                  <a:schemeClr val="lt1"/>
                </a:solidFill>
              </a:rPr>
              <a:t>y Reflexión Estratégica</a:t>
            </a:r>
            <a:endParaRPr dirty="0">
              <a:solidFill>
                <a:schemeClr val="lt1"/>
              </a:solidFill>
            </a:endParaRPr>
          </a:p>
        </p:txBody>
      </p:sp>
      <p:sp>
        <p:nvSpPr>
          <p:cNvPr id="91" name="Google Shape;91;p14"/>
          <p:cNvSpPr txBox="1">
            <a:spLocks noGrp="1"/>
          </p:cNvSpPr>
          <p:nvPr>
            <p:ph type="body" idx="2"/>
          </p:nvPr>
        </p:nvSpPr>
        <p:spPr>
          <a:xfrm>
            <a:off x="4804825" y="1159418"/>
            <a:ext cx="3971700" cy="3331500"/>
          </a:xfrm>
          <a:prstGeom prst="rect">
            <a:avLst/>
          </a:prstGeom>
        </p:spPr>
        <p:txBody>
          <a:bodyPr spcFirstLastPara="1" wrap="square" lIns="91425" tIns="91425" rIns="91425" bIns="91425" anchor="ctr" anchorCtr="0">
            <a:noAutofit/>
          </a:bodyPr>
          <a:lstStyle/>
          <a:p>
            <a:pPr marL="285750" indent="-285750"/>
            <a:endParaRPr lang="es" b="1" dirty="0"/>
          </a:p>
          <a:p>
            <a:pPr marL="285750" indent="-285750"/>
            <a:endParaRPr lang="es" b="1" dirty="0"/>
          </a:p>
          <a:p>
            <a:pPr marL="285750" indent="-285750"/>
            <a:r>
              <a:rPr lang="es" b="1" dirty="0"/>
              <a:t>Análisis Interno: </a:t>
            </a:r>
            <a:r>
              <a:rPr lang="es" dirty="0"/>
              <a:t>cómo se encuentra tu empresa en cuanto a su transformación digital</a:t>
            </a:r>
            <a:endParaRPr lang="es" b="1" dirty="0"/>
          </a:p>
          <a:p>
            <a:pPr marL="285750" indent="-285750"/>
            <a:endParaRPr lang="es" b="1" dirty="0"/>
          </a:p>
          <a:p>
            <a:pPr marL="285750" indent="-285750"/>
            <a:r>
              <a:rPr lang="es-ES" b="1" dirty="0"/>
              <a:t>Análisis Externo: </a:t>
            </a:r>
            <a:r>
              <a:rPr lang="es-ES" dirty="0"/>
              <a:t>e</a:t>
            </a:r>
            <a:r>
              <a:rPr lang="es-ES" sz="1800" dirty="0"/>
              <a:t>strategias, modelos de negocio y productos ofrecidos por competidores y empresas innovadoras</a:t>
            </a:r>
          </a:p>
          <a:p>
            <a:pPr marL="285750" indent="-285750"/>
            <a:endParaRPr lang="es-ES" dirty="0"/>
          </a:p>
          <a:p>
            <a:pPr marL="285750" indent="-285750"/>
            <a:r>
              <a:rPr lang="es-ES" sz="1800" dirty="0"/>
              <a:t>Definición inicial de </a:t>
            </a:r>
            <a:r>
              <a:rPr lang="es-ES" sz="1800" b="1" dirty="0"/>
              <a:t>principales </a:t>
            </a:r>
            <a:r>
              <a:rPr lang="es-ES" b="1" dirty="0"/>
              <a:t>Á</a:t>
            </a:r>
            <a:r>
              <a:rPr lang="es-ES" sz="1800" b="1" dirty="0"/>
              <a:t>reas de Actuación</a:t>
            </a:r>
          </a:p>
          <a:p>
            <a:pPr marL="285750" indent="-285750"/>
            <a:endParaRPr lang="es-ES" b="1" dirty="0"/>
          </a:p>
          <a:p>
            <a:pPr marL="0" lvl="0" indent="0" algn="l" rtl="0">
              <a:spcBef>
                <a:spcPts val="1600"/>
              </a:spcBef>
              <a:spcAft>
                <a:spcPts val="1600"/>
              </a:spcAft>
              <a:buNone/>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158699" y="0"/>
            <a:ext cx="8862925"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Análisis interno – TEST DE DIAGNÓSTICO DIGITAL</a:t>
            </a:r>
            <a:endParaRPr dirty="0"/>
          </a:p>
        </p:txBody>
      </p:sp>
      <p:sp>
        <p:nvSpPr>
          <p:cNvPr id="6" name="CuadroTexto 5">
            <a:extLst>
              <a:ext uri="{FF2B5EF4-FFF2-40B4-BE49-F238E27FC236}">
                <a16:creationId xmlns:a16="http://schemas.microsoft.com/office/drawing/2014/main" id="{4F7D079B-D3E2-45E6-AD6F-E73FCD7423F1}"/>
              </a:ext>
            </a:extLst>
          </p:cNvPr>
          <p:cNvSpPr txBox="1"/>
          <p:nvPr/>
        </p:nvSpPr>
        <p:spPr>
          <a:xfrm>
            <a:off x="504681" y="757023"/>
            <a:ext cx="7569199" cy="276999"/>
          </a:xfrm>
          <a:prstGeom prst="rect">
            <a:avLst/>
          </a:prstGeom>
          <a:noFill/>
        </p:spPr>
        <p:txBody>
          <a:bodyPr wrap="square">
            <a:spAutoFit/>
          </a:bodyPr>
          <a:lstStyle/>
          <a:p>
            <a:pPr marL="0" lvl="0" indent="0" algn="ctr" rtl="0">
              <a:spcBef>
                <a:spcPts val="0"/>
              </a:spcBef>
              <a:spcAft>
                <a:spcPts val="0"/>
              </a:spcAft>
              <a:buNone/>
            </a:pPr>
            <a:r>
              <a:rPr lang="es-ES" sz="1200" b="1" dirty="0"/>
              <a:t>Herramienta de autodiagnóstico para la evaluación de la madurez digital</a:t>
            </a:r>
          </a:p>
        </p:txBody>
      </p:sp>
      <p:graphicFrame>
        <p:nvGraphicFramePr>
          <p:cNvPr id="2" name="Tabla 2">
            <a:extLst>
              <a:ext uri="{FF2B5EF4-FFF2-40B4-BE49-F238E27FC236}">
                <a16:creationId xmlns:a16="http://schemas.microsoft.com/office/drawing/2014/main" id="{63F879B8-C759-4E99-AF64-6828DF343E52}"/>
              </a:ext>
            </a:extLst>
          </p:cNvPr>
          <p:cNvGraphicFramePr>
            <a:graphicFrameLocks noGrp="1"/>
          </p:cNvGraphicFramePr>
          <p:nvPr>
            <p:extLst>
              <p:ext uri="{D42A27DB-BD31-4B8C-83A1-F6EECF244321}">
                <p14:modId xmlns:p14="http://schemas.microsoft.com/office/powerpoint/2010/main" val="3024937888"/>
              </p:ext>
            </p:extLst>
          </p:nvPr>
        </p:nvGraphicFramePr>
        <p:xfrm>
          <a:off x="325581" y="1289336"/>
          <a:ext cx="8659720" cy="3696132"/>
        </p:xfrm>
        <a:graphic>
          <a:graphicData uri="http://schemas.openxmlformats.org/drawingml/2006/table">
            <a:tbl>
              <a:tblPr firstRow="1" bandRow="1">
                <a:tableStyleId>{8D7B9B35-188E-4D71-A1A0-08AD3887523C}</a:tableStyleId>
              </a:tblPr>
              <a:tblGrid>
                <a:gridCol w="4329860">
                  <a:extLst>
                    <a:ext uri="{9D8B030D-6E8A-4147-A177-3AD203B41FA5}">
                      <a16:colId xmlns:a16="http://schemas.microsoft.com/office/drawing/2014/main" val="1341115018"/>
                    </a:ext>
                  </a:extLst>
                </a:gridCol>
                <a:gridCol w="4329860">
                  <a:extLst>
                    <a:ext uri="{9D8B030D-6E8A-4147-A177-3AD203B41FA5}">
                      <a16:colId xmlns:a16="http://schemas.microsoft.com/office/drawing/2014/main" val="1697018088"/>
                    </a:ext>
                  </a:extLst>
                </a:gridCol>
              </a:tblGrid>
              <a:tr h="596426">
                <a:tc>
                  <a:txBody>
                    <a:bodyPr/>
                    <a:lstStyle/>
                    <a:p>
                      <a:pPr algn="l"/>
                      <a:r>
                        <a:rPr lang="es-ES" sz="1100" b="1" i="1" dirty="0"/>
                        <a:t>Nivel de madurez digital de tu empresa</a:t>
                      </a:r>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100" b="1" i="1" u="none" strike="noStrike" cap="none" dirty="0">
                          <a:solidFill>
                            <a:srgbClr val="000000"/>
                          </a:solidFill>
                          <a:latin typeface="Arial"/>
                          <a:cs typeface="Arial"/>
                          <a:sym typeface="Arial"/>
                        </a:rPr>
                        <a:t>Análisis comparativo del nivel de madurez de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100" b="1" i="1" u="none" strike="noStrike" cap="none" dirty="0">
                          <a:solidFill>
                            <a:srgbClr val="000000"/>
                          </a:solidFill>
                          <a:latin typeface="Arial"/>
                          <a:cs typeface="Arial"/>
                          <a:sym typeface="Arial"/>
                        </a:rPr>
                        <a:t>tu  empresa con respecto a otras</a:t>
                      </a:r>
                      <a:endParaRPr lang="es-ES" dirty="0"/>
                    </a:p>
                  </a:txBody>
                  <a:tcPr>
                    <a:solidFill>
                      <a:schemeClr val="accent2">
                        <a:lumMod val="20000"/>
                        <a:lumOff val="80000"/>
                      </a:schemeClr>
                    </a:solidFill>
                  </a:tcPr>
                </a:tc>
                <a:extLst>
                  <a:ext uri="{0D108BD9-81ED-4DB2-BD59-A6C34878D82A}">
                    <a16:rowId xmlns:a16="http://schemas.microsoft.com/office/drawing/2014/main" val="3169571690"/>
                  </a:ext>
                </a:extLst>
              </a:tr>
              <a:tr h="30997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100" dirty="0">
                          <a:latin typeface="Roboto"/>
                          <a:ea typeface="Roboto"/>
                          <a:cs typeface="Roboto"/>
                          <a:sym typeface="Roboto"/>
                        </a:rPr>
                        <a:t>&lt;incluye aquí tu resultado &gt; </a:t>
                      </a:r>
                      <a:endParaRPr lang="es-ES" sz="1100" b="1" dirty="0">
                        <a:latin typeface="Roboto"/>
                        <a:ea typeface="Roboto"/>
                        <a:cs typeface="Roboto"/>
                        <a:sym typeface="Roboto"/>
                      </a:endParaRPr>
                    </a:p>
                    <a:p>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100" dirty="0">
                          <a:latin typeface="Roboto"/>
                          <a:ea typeface="Roboto"/>
                          <a:cs typeface="Roboto"/>
                          <a:sym typeface="Roboto"/>
                        </a:rPr>
                        <a:t>&lt;incluye aquí tu resultado &gt; </a:t>
                      </a:r>
                      <a:endParaRPr lang="es-ES" sz="1100" b="1" dirty="0">
                        <a:latin typeface="Roboto"/>
                        <a:ea typeface="Roboto"/>
                        <a:cs typeface="Roboto"/>
                        <a:sym typeface="Roboto"/>
                      </a:endParaRPr>
                    </a:p>
                    <a:p>
                      <a:endParaRPr lang="es-ES" sz="1100" dirty="0"/>
                    </a:p>
                  </a:txBody>
                  <a:tcPr/>
                </a:tc>
                <a:extLst>
                  <a:ext uri="{0D108BD9-81ED-4DB2-BD59-A6C34878D82A}">
                    <a16:rowId xmlns:a16="http://schemas.microsoft.com/office/drawing/2014/main" val="4165997098"/>
                  </a:ext>
                </a:extLst>
              </a:tr>
            </a:tbl>
          </a:graphicData>
        </a:graphic>
      </p:graphicFrame>
      <p:pic>
        <p:nvPicPr>
          <p:cNvPr id="9" name="Google Shape;107;p15">
            <a:extLst>
              <a:ext uri="{FF2B5EF4-FFF2-40B4-BE49-F238E27FC236}">
                <a16:creationId xmlns:a16="http://schemas.microsoft.com/office/drawing/2014/main" id="{F45C46F0-088A-4F25-A0F4-2B6C9B811629}"/>
              </a:ext>
            </a:extLst>
          </p:cNvPr>
          <p:cNvPicPr preferRelativeResize="0"/>
          <p:nvPr/>
        </p:nvPicPr>
        <p:blipFill>
          <a:blip r:embed="rId3">
            <a:alphaModFix/>
          </a:blip>
          <a:stretch>
            <a:fillRect/>
          </a:stretch>
        </p:blipFill>
        <p:spPr>
          <a:xfrm>
            <a:off x="3565261" y="1332388"/>
            <a:ext cx="617125" cy="483863"/>
          </a:xfrm>
          <a:prstGeom prst="rect">
            <a:avLst/>
          </a:prstGeom>
          <a:noFill/>
          <a:ln>
            <a:noFill/>
          </a:ln>
        </p:spPr>
      </p:pic>
      <p:pic>
        <p:nvPicPr>
          <p:cNvPr id="7" name="Imagen 6">
            <a:extLst>
              <a:ext uri="{FF2B5EF4-FFF2-40B4-BE49-F238E27FC236}">
                <a16:creationId xmlns:a16="http://schemas.microsoft.com/office/drawing/2014/main" id="{EA359B83-3F4B-4908-92C5-B87D2C7632D0}"/>
              </a:ext>
            </a:extLst>
          </p:cNvPr>
          <p:cNvPicPr>
            <a:picLocks noChangeAspect="1"/>
          </p:cNvPicPr>
          <p:nvPr/>
        </p:nvPicPr>
        <p:blipFill>
          <a:blip r:embed="rId4"/>
          <a:stretch>
            <a:fillRect/>
          </a:stretch>
        </p:blipFill>
        <p:spPr>
          <a:xfrm>
            <a:off x="7941365" y="1290897"/>
            <a:ext cx="1043936" cy="582399"/>
          </a:xfrm>
          <a:prstGeom prst="rect">
            <a:avLst/>
          </a:prstGeom>
        </p:spPr>
      </p:pic>
      <p:pic>
        <p:nvPicPr>
          <p:cNvPr id="5" name="Imagen 4">
            <a:extLst>
              <a:ext uri="{FF2B5EF4-FFF2-40B4-BE49-F238E27FC236}">
                <a16:creationId xmlns:a16="http://schemas.microsoft.com/office/drawing/2014/main" id="{DBDEC625-E936-50E1-34A2-E7C22B535017}"/>
              </a:ext>
            </a:extLst>
          </p:cNvPr>
          <p:cNvPicPr>
            <a:picLocks noChangeAspect="1"/>
          </p:cNvPicPr>
          <p:nvPr/>
        </p:nvPicPr>
        <p:blipFill>
          <a:blip r:embed="rId5"/>
          <a:stretch>
            <a:fillRect/>
          </a:stretch>
        </p:blipFill>
        <p:spPr>
          <a:xfrm>
            <a:off x="5774264" y="57946"/>
            <a:ext cx="1515547" cy="464991"/>
          </a:xfrm>
          <a:prstGeom prst="rect">
            <a:avLst/>
          </a:prstGeom>
        </p:spPr>
      </p:pic>
    </p:spTree>
    <p:extLst>
      <p:ext uri="{BB962C8B-B14F-4D97-AF65-F5344CB8AC3E}">
        <p14:creationId xmlns:p14="http://schemas.microsoft.com/office/powerpoint/2010/main" val="257382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158700" y="0"/>
            <a:ext cx="3939000"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Análisis Externo - Otras Empresas</a:t>
            </a:r>
            <a:endParaRPr dirty="0"/>
          </a:p>
        </p:txBody>
      </p:sp>
      <p:graphicFrame>
        <p:nvGraphicFramePr>
          <p:cNvPr id="113" name="Google Shape;113;p16"/>
          <p:cNvGraphicFramePr/>
          <p:nvPr>
            <p:extLst>
              <p:ext uri="{D42A27DB-BD31-4B8C-83A1-F6EECF244321}">
                <p14:modId xmlns:p14="http://schemas.microsoft.com/office/powerpoint/2010/main" val="3629270045"/>
              </p:ext>
            </p:extLst>
          </p:nvPr>
        </p:nvGraphicFramePr>
        <p:xfrm>
          <a:off x="107025" y="667150"/>
          <a:ext cx="8914600" cy="4379375"/>
        </p:xfrm>
        <a:graphic>
          <a:graphicData uri="http://schemas.openxmlformats.org/drawingml/2006/table">
            <a:tbl>
              <a:tblPr>
                <a:noFill/>
                <a:tableStyleId>{8D7B9B35-188E-4D71-A1A0-08AD3887523C}</a:tableStyleId>
              </a:tblPr>
              <a:tblGrid>
                <a:gridCol w="2243275">
                  <a:extLst>
                    <a:ext uri="{9D8B030D-6E8A-4147-A177-3AD203B41FA5}">
                      <a16:colId xmlns:a16="http://schemas.microsoft.com/office/drawing/2014/main" val="20000"/>
                    </a:ext>
                  </a:extLst>
                </a:gridCol>
                <a:gridCol w="2243275">
                  <a:extLst>
                    <a:ext uri="{9D8B030D-6E8A-4147-A177-3AD203B41FA5}">
                      <a16:colId xmlns:a16="http://schemas.microsoft.com/office/drawing/2014/main" val="20001"/>
                    </a:ext>
                  </a:extLst>
                </a:gridCol>
                <a:gridCol w="2243275">
                  <a:extLst>
                    <a:ext uri="{9D8B030D-6E8A-4147-A177-3AD203B41FA5}">
                      <a16:colId xmlns:a16="http://schemas.microsoft.com/office/drawing/2014/main" val="20002"/>
                    </a:ext>
                  </a:extLst>
                </a:gridCol>
                <a:gridCol w="2184775">
                  <a:extLst>
                    <a:ext uri="{9D8B030D-6E8A-4147-A177-3AD203B41FA5}">
                      <a16:colId xmlns:a16="http://schemas.microsoft.com/office/drawing/2014/main" val="20003"/>
                    </a:ext>
                  </a:extLst>
                </a:gridCol>
              </a:tblGrid>
              <a:tr h="444225">
                <a:tc>
                  <a:txBody>
                    <a:bodyPr/>
                    <a:lstStyle/>
                    <a:p>
                      <a:pPr marL="0" lvl="0" indent="0" algn="ctr" rtl="0">
                        <a:spcBef>
                          <a:spcPts val="0"/>
                        </a:spcBef>
                        <a:spcAft>
                          <a:spcPts val="0"/>
                        </a:spcAft>
                        <a:buNone/>
                      </a:pPr>
                      <a:r>
                        <a:rPr lang="es" b="1" dirty="0"/>
                        <a:t>Empresa innovadora</a:t>
                      </a:r>
                      <a:endParaRPr b="1" dirty="0"/>
                    </a:p>
                  </a:txBody>
                  <a:tcPr marL="91425" marR="91425" marT="91425" marB="91425">
                    <a:solidFill>
                      <a:srgbClr val="FFCC00"/>
                    </a:solidFill>
                  </a:tcPr>
                </a:tc>
                <a:tc>
                  <a:txBody>
                    <a:bodyPr/>
                    <a:lstStyle/>
                    <a:p>
                      <a:pPr marL="0" lvl="0" indent="0" algn="ctr" rtl="0">
                        <a:spcBef>
                          <a:spcPts val="0"/>
                        </a:spcBef>
                        <a:spcAft>
                          <a:spcPts val="0"/>
                        </a:spcAft>
                        <a:buNone/>
                      </a:pPr>
                      <a:r>
                        <a:rPr lang="es" b="1" dirty="0"/>
                        <a:t>Modelo de negocio</a:t>
                      </a:r>
                      <a:endParaRPr b="1" dirty="0"/>
                    </a:p>
                  </a:txBody>
                  <a:tcPr marL="91425" marR="91425" marT="91425" marB="91425">
                    <a:solidFill>
                      <a:srgbClr val="FFD72F"/>
                    </a:solidFill>
                  </a:tcPr>
                </a:tc>
                <a:tc>
                  <a:txBody>
                    <a:bodyPr/>
                    <a:lstStyle/>
                    <a:p>
                      <a:pPr marL="0" lvl="0" indent="0" algn="ctr" rtl="0">
                        <a:spcBef>
                          <a:spcPts val="0"/>
                        </a:spcBef>
                        <a:spcAft>
                          <a:spcPts val="0"/>
                        </a:spcAft>
                        <a:buNone/>
                      </a:pPr>
                      <a:r>
                        <a:rPr lang="es" b="1" dirty="0"/>
                        <a:t>Estrategia digital</a:t>
                      </a:r>
                      <a:endParaRPr b="1" dirty="0"/>
                    </a:p>
                  </a:txBody>
                  <a:tcPr marL="91425" marR="91425" marT="91425" marB="91425">
                    <a:solidFill>
                      <a:srgbClr val="FFE36D"/>
                    </a:solidFill>
                  </a:tcPr>
                </a:tc>
                <a:tc>
                  <a:txBody>
                    <a:bodyPr/>
                    <a:lstStyle/>
                    <a:p>
                      <a:pPr marL="0" lvl="0" indent="0" algn="ctr" rtl="0">
                        <a:spcBef>
                          <a:spcPts val="0"/>
                        </a:spcBef>
                        <a:spcAft>
                          <a:spcPts val="0"/>
                        </a:spcAft>
                        <a:buNone/>
                      </a:pPr>
                      <a:r>
                        <a:rPr lang="es" b="1" dirty="0"/>
                        <a:t>Productos/Servicios</a:t>
                      </a:r>
                      <a:endParaRPr b="1" dirty="0"/>
                    </a:p>
                  </a:txBody>
                  <a:tcPr marL="91425" marR="91425" marT="91425" marB="91425">
                    <a:solidFill>
                      <a:srgbClr val="FFF4C5"/>
                    </a:solidFill>
                  </a:tcPr>
                </a:tc>
                <a:extLst>
                  <a:ext uri="{0D108BD9-81ED-4DB2-BD59-A6C34878D82A}">
                    <a16:rowId xmlns:a16="http://schemas.microsoft.com/office/drawing/2014/main" val="10000"/>
                  </a:ext>
                </a:extLst>
              </a:tr>
              <a:tr h="9588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r h="9588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9588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1058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158699" y="0"/>
            <a:ext cx="4993745" cy="50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Definición inicial de Áreas de Actuación</a:t>
            </a:r>
            <a:endParaRPr dirty="0"/>
          </a:p>
        </p:txBody>
      </p:sp>
      <p:sp>
        <p:nvSpPr>
          <p:cNvPr id="9" name="CuadroTexto 8">
            <a:extLst>
              <a:ext uri="{FF2B5EF4-FFF2-40B4-BE49-F238E27FC236}">
                <a16:creationId xmlns:a16="http://schemas.microsoft.com/office/drawing/2014/main" id="{F6BFC507-EFD3-4D9F-941E-0BCBC39F8629}"/>
              </a:ext>
            </a:extLst>
          </p:cNvPr>
          <p:cNvSpPr txBox="1"/>
          <p:nvPr/>
        </p:nvSpPr>
        <p:spPr>
          <a:xfrm>
            <a:off x="389758" y="712374"/>
            <a:ext cx="3689261" cy="4467890"/>
          </a:xfrm>
          <a:prstGeom prst="rect">
            <a:avLst/>
          </a:prstGeom>
          <a:noFill/>
        </p:spPr>
        <p:txBody>
          <a:bodyPr wrap="square">
            <a:spAutoFit/>
          </a:bodyPr>
          <a:lstStyle/>
          <a:p>
            <a:pPr marL="0" lvl="0" indent="0" algn="l" rtl="0">
              <a:spcBef>
                <a:spcPts val="0"/>
              </a:spcBef>
              <a:spcAft>
                <a:spcPts val="0"/>
              </a:spcAft>
              <a:buNone/>
            </a:pPr>
            <a:r>
              <a:rPr lang="es-ES" sz="1200" b="1" dirty="0"/>
              <a:t>Tras el análisis de situación ¿Cuál serían las </a:t>
            </a:r>
          </a:p>
          <a:p>
            <a:pPr marL="0" lvl="0" indent="0" algn="l" rtl="0">
              <a:spcBef>
                <a:spcPts val="0"/>
              </a:spcBef>
              <a:spcAft>
                <a:spcPts val="0"/>
              </a:spcAft>
              <a:buNone/>
            </a:pPr>
            <a:r>
              <a:rPr lang="es-ES" sz="1200" b="1" dirty="0"/>
              <a:t>principales áreas de actuación en tu empresa?</a:t>
            </a:r>
          </a:p>
          <a:p>
            <a:pPr marL="457200" lvl="0" indent="-317500" algn="l" rtl="0">
              <a:spcBef>
                <a:spcPts val="1600"/>
              </a:spcBef>
              <a:spcAft>
                <a:spcPts val="0"/>
              </a:spcAft>
              <a:buSzPts val="1400"/>
              <a:buChar char="●"/>
            </a:pPr>
            <a:r>
              <a:rPr lang="es-ES" sz="1100" dirty="0"/>
              <a:t>¿Transformar la experiencia de cliente?</a:t>
            </a:r>
          </a:p>
          <a:p>
            <a:pPr marL="914400" lvl="1" indent="-317500" algn="l" rtl="0">
              <a:spcBef>
                <a:spcPts val="0"/>
              </a:spcBef>
              <a:spcAft>
                <a:spcPts val="0"/>
              </a:spcAft>
              <a:buSzPts val="1400"/>
              <a:buChar char="○"/>
            </a:pPr>
            <a:r>
              <a:rPr lang="es-ES" sz="1000" dirty="0"/>
              <a:t>Clientes &amp; Experiencia digital</a:t>
            </a:r>
          </a:p>
          <a:p>
            <a:pPr marL="914400" lvl="1" indent="-317500" algn="l" rtl="0">
              <a:spcBef>
                <a:spcPts val="0"/>
              </a:spcBef>
              <a:spcAft>
                <a:spcPts val="0"/>
              </a:spcAft>
              <a:buSzPts val="1400"/>
              <a:buChar char="○"/>
            </a:pPr>
            <a:r>
              <a:rPr lang="es-ES" sz="1000" dirty="0"/>
              <a:t>Empleados</a:t>
            </a:r>
          </a:p>
          <a:p>
            <a:pPr marL="914400" lvl="1" indent="-317500" algn="l" rtl="0">
              <a:spcBef>
                <a:spcPts val="0"/>
              </a:spcBef>
              <a:spcAft>
                <a:spcPts val="0"/>
              </a:spcAft>
              <a:buSzPts val="1400"/>
              <a:buChar char="○"/>
            </a:pPr>
            <a:r>
              <a:rPr lang="es-ES" sz="1000" dirty="0"/>
              <a:t>Proveedores, colaboradores y </a:t>
            </a:r>
            <a:r>
              <a:rPr lang="es-ES" sz="1000" dirty="0" err="1"/>
              <a:t>partners</a:t>
            </a:r>
            <a:endParaRPr lang="es-ES" sz="1000" dirty="0"/>
          </a:p>
          <a:p>
            <a:pPr marL="457200" lvl="0" indent="-317500" algn="l" rtl="0">
              <a:spcBef>
                <a:spcPts val="0"/>
              </a:spcBef>
              <a:spcAft>
                <a:spcPts val="0"/>
              </a:spcAft>
              <a:buSzPts val="1400"/>
              <a:buChar char="●"/>
            </a:pPr>
            <a:r>
              <a:rPr lang="es-ES" sz="1100" dirty="0"/>
              <a:t>¿Transformar procesos operativos?</a:t>
            </a:r>
          </a:p>
          <a:p>
            <a:pPr marL="914400" lvl="1" indent="-317500" algn="l" rtl="0">
              <a:spcBef>
                <a:spcPts val="0"/>
              </a:spcBef>
              <a:spcAft>
                <a:spcPts val="0"/>
              </a:spcAft>
              <a:buSzPts val="1400"/>
              <a:buChar char="○"/>
            </a:pPr>
            <a:r>
              <a:rPr lang="es-ES" sz="1000" dirty="0"/>
              <a:t>Digitalización de procesos</a:t>
            </a:r>
          </a:p>
          <a:p>
            <a:pPr marL="914400" lvl="1" indent="-317500" algn="l" rtl="0">
              <a:spcBef>
                <a:spcPts val="0"/>
              </a:spcBef>
              <a:spcAft>
                <a:spcPts val="0"/>
              </a:spcAft>
              <a:buSzPts val="1400"/>
              <a:buChar char="○"/>
            </a:pPr>
            <a:r>
              <a:rPr lang="es-ES" sz="1000" dirty="0"/>
              <a:t>Automatización de procesos</a:t>
            </a:r>
          </a:p>
          <a:p>
            <a:pPr marL="914400" lvl="1" indent="-317500" algn="l" rtl="0">
              <a:spcBef>
                <a:spcPts val="0"/>
              </a:spcBef>
              <a:spcAft>
                <a:spcPts val="0"/>
              </a:spcAft>
              <a:buSzPts val="1400"/>
              <a:buChar char="○"/>
            </a:pPr>
            <a:r>
              <a:rPr lang="es-ES" sz="1000" dirty="0"/>
              <a:t>Integración de procesos</a:t>
            </a:r>
          </a:p>
          <a:p>
            <a:pPr marL="457200" indent="-317500">
              <a:buSzPts val="1400"/>
              <a:buFont typeface="Arial"/>
              <a:buChar char="●"/>
            </a:pPr>
            <a:r>
              <a:rPr lang="es-ES" sz="1100" dirty="0"/>
              <a:t>¿Transformar infraestructuras físicas?</a:t>
            </a:r>
          </a:p>
          <a:p>
            <a:pPr marL="914400" lvl="1" indent="-317500">
              <a:buSzPts val="1400"/>
              <a:buFont typeface="Arial"/>
              <a:buChar char="○"/>
            </a:pPr>
            <a:r>
              <a:rPr lang="es-ES" sz="1000" dirty="0"/>
              <a:t>Infraestructuras Digitales</a:t>
            </a:r>
          </a:p>
          <a:p>
            <a:pPr marL="914400" lvl="1" indent="-317500">
              <a:buSzPts val="1400"/>
              <a:buFont typeface="Arial"/>
              <a:buChar char="○"/>
            </a:pPr>
            <a:r>
              <a:rPr lang="es-ES" sz="1000" dirty="0"/>
              <a:t>Soluciones de negocio y control</a:t>
            </a:r>
          </a:p>
          <a:p>
            <a:pPr marL="914400" lvl="1" indent="-317500" algn="l" rtl="0">
              <a:spcBef>
                <a:spcPts val="0"/>
              </a:spcBef>
              <a:spcAft>
                <a:spcPts val="0"/>
              </a:spcAft>
              <a:buSzPts val="1400"/>
              <a:buChar char="○"/>
            </a:pPr>
            <a:r>
              <a:rPr lang="es-ES" sz="1000" dirty="0"/>
              <a:t>Plataformas colaborativas</a:t>
            </a:r>
          </a:p>
          <a:p>
            <a:pPr marL="457200" indent="-317500">
              <a:buSzPts val="1400"/>
              <a:buFont typeface="Arial"/>
              <a:buChar char="●"/>
            </a:pPr>
            <a:r>
              <a:rPr lang="es-ES" sz="1100" dirty="0"/>
              <a:t>¿Transformar productos y servicios?</a:t>
            </a:r>
          </a:p>
          <a:p>
            <a:pPr marL="914400" lvl="1" indent="-317500">
              <a:buSzPts val="1400"/>
              <a:buFont typeface="Arial"/>
              <a:buChar char="○"/>
            </a:pPr>
            <a:r>
              <a:rPr lang="es-ES" sz="1000" dirty="0"/>
              <a:t>Componentes y funcionalidades digitales</a:t>
            </a:r>
          </a:p>
          <a:p>
            <a:pPr marL="914400" lvl="1" indent="-317500">
              <a:buSzPts val="1400"/>
              <a:buFont typeface="Arial"/>
              <a:buChar char="○"/>
            </a:pPr>
            <a:r>
              <a:rPr lang="es-ES" sz="1000" dirty="0"/>
              <a:t>Productos y servicios interconectados</a:t>
            </a:r>
          </a:p>
          <a:p>
            <a:pPr marL="914400" lvl="1" indent="-317500">
              <a:buSzPts val="1400"/>
              <a:buFont typeface="Arial"/>
              <a:buChar char="○"/>
            </a:pPr>
            <a:r>
              <a:rPr lang="es-ES" sz="1000" dirty="0"/>
              <a:t>Recopilación, análisis y uso de datos</a:t>
            </a:r>
          </a:p>
          <a:p>
            <a:pPr marL="457200" indent="-317500">
              <a:buSzPts val="1400"/>
              <a:buFont typeface="Arial"/>
              <a:buChar char="●"/>
            </a:pPr>
            <a:r>
              <a:rPr lang="es-ES" sz="1100" dirty="0"/>
              <a:t>¿Transformar organización y personas?</a:t>
            </a:r>
          </a:p>
          <a:p>
            <a:pPr marL="914400" lvl="1" indent="-317500">
              <a:buSzPts val="1400"/>
              <a:buFont typeface="Arial"/>
              <a:buChar char="○"/>
            </a:pPr>
            <a:r>
              <a:rPr lang="es-ES" sz="1000" dirty="0"/>
              <a:t>Modelo de relación y colaboración</a:t>
            </a:r>
          </a:p>
          <a:p>
            <a:pPr marL="914400" lvl="1" indent="-317500">
              <a:buSzPts val="1400"/>
              <a:buFont typeface="Arial"/>
              <a:buChar char="○"/>
            </a:pPr>
            <a:r>
              <a:rPr lang="es-ES" sz="1000" dirty="0"/>
              <a:t>Habilidades y Cualificaciones</a:t>
            </a:r>
          </a:p>
          <a:p>
            <a:pPr marL="914400" lvl="1" indent="-317500">
              <a:buSzPts val="1400"/>
              <a:buFont typeface="Arial"/>
              <a:buChar char="○"/>
            </a:pPr>
            <a:r>
              <a:rPr lang="es-ES" sz="1000" dirty="0"/>
              <a:t>Formación digital</a:t>
            </a:r>
          </a:p>
          <a:p>
            <a:pPr marL="457200" lvl="0" indent="-317500">
              <a:buSzPts val="1400"/>
              <a:buFont typeface="Arial"/>
              <a:buChar char="●"/>
            </a:pPr>
            <a:r>
              <a:rPr lang="es-ES" sz="1100" dirty="0"/>
              <a:t>¿Transformar nuestro modelo de negocio?</a:t>
            </a:r>
          </a:p>
          <a:p>
            <a:pPr marL="914400" lvl="1" indent="-317500" algn="l" rtl="0">
              <a:spcBef>
                <a:spcPts val="0"/>
              </a:spcBef>
              <a:spcAft>
                <a:spcPts val="0"/>
              </a:spcAft>
              <a:buSzPts val="1400"/>
              <a:buChar char="○"/>
            </a:pPr>
            <a:r>
              <a:rPr lang="es-ES" sz="1000" dirty="0"/>
              <a:t>Nuevos modelos de negocio digitales</a:t>
            </a:r>
          </a:p>
          <a:p>
            <a:pPr marL="457200" lvl="0" indent="-317500">
              <a:buSzPts val="1400"/>
              <a:buFont typeface="Arial"/>
              <a:buChar char="●"/>
            </a:pPr>
            <a:r>
              <a:rPr lang="es-ES" sz="1100" dirty="0"/>
              <a:t>……</a:t>
            </a:r>
            <a:endParaRPr lang="es-ES" sz="1000" dirty="0"/>
          </a:p>
        </p:txBody>
      </p:sp>
      <p:sp>
        <p:nvSpPr>
          <p:cNvPr id="5" name="CuadroTexto 4">
            <a:extLst>
              <a:ext uri="{FF2B5EF4-FFF2-40B4-BE49-F238E27FC236}">
                <a16:creationId xmlns:a16="http://schemas.microsoft.com/office/drawing/2014/main" id="{B245E50B-3D8E-43EF-8B50-F36634E67917}"/>
              </a:ext>
            </a:extLst>
          </p:cNvPr>
          <p:cNvSpPr txBox="1"/>
          <p:nvPr/>
        </p:nvSpPr>
        <p:spPr>
          <a:xfrm>
            <a:off x="4166483" y="738638"/>
            <a:ext cx="4770783" cy="4401205"/>
          </a:xfrm>
          <a:prstGeom prst="rect">
            <a:avLst/>
          </a:prstGeom>
          <a:noFill/>
          <a:ln w="12700">
            <a:solidFill>
              <a:schemeClr val="bg2"/>
            </a:solidFill>
          </a:ln>
        </p:spPr>
        <p:txBody>
          <a:bodyPr wrap="square">
            <a:spAutoFit/>
          </a:bodyPr>
          <a:lstStyle/>
          <a:p>
            <a:pPr marL="0" lvl="0" indent="0" algn="ctr" rtl="0">
              <a:spcBef>
                <a:spcPts val="0"/>
              </a:spcBef>
              <a:spcAft>
                <a:spcPts val="0"/>
              </a:spcAft>
              <a:buNone/>
            </a:pPr>
            <a:r>
              <a:rPr lang="es-ES" sz="1200" b="1" dirty="0"/>
              <a:t>Principales áreas de actuación</a:t>
            </a:r>
          </a:p>
          <a:p>
            <a:pPr marL="0" lvl="0" indent="0" algn="l" rtl="0">
              <a:spcBef>
                <a:spcPts val="0"/>
              </a:spcBef>
              <a:spcAft>
                <a:spcPts val="0"/>
              </a:spcAft>
              <a:buNone/>
            </a:pPr>
            <a:endParaRPr lang="es-ES" sz="1200" b="1" dirty="0"/>
          </a:p>
          <a:p>
            <a:pPr marL="0" lvl="0" indent="0" algn="l" rtl="0">
              <a:spcBef>
                <a:spcPts val="0"/>
              </a:spcBef>
              <a:spcAft>
                <a:spcPts val="0"/>
              </a:spcAft>
              <a:buNone/>
            </a:pPr>
            <a:r>
              <a:rPr lang="es-ES" sz="800" dirty="0">
                <a:latin typeface="Roboto"/>
                <a:ea typeface="Roboto"/>
                <a:cs typeface="Roboto"/>
                <a:sym typeface="Roboto"/>
              </a:rPr>
              <a:t>&lt;rellena este cuadro&gt; </a:t>
            </a:r>
            <a:endParaRPr lang="es-ES" sz="800" b="1" dirty="0">
              <a:latin typeface="Roboto"/>
              <a:ea typeface="Roboto"/>
              <a:cs typeface="Roboto"/>
              <a:sym typeface="Roboto"/>
            </a:endParaRPr>
          </a:p>
          <a:p>
            <a:pPr marL="171450" lvl="0" indent="-171450" algn="l" rtl="0">
              <a:spcBef>
                <a:spcPts val="0"/>
              </a:spcBef>
              <a:spcAft>
                <a:spcPts val="0"/>
              </a:spcAft>
              <a:buFont typeface="Arial" panose="020B0604020202020204" pitchFamily="34" charset="0"/>
              <a:buChar char="•"/>
            </a:pPr>
            <a:endParaRPr lang="es-ES" sz="1200" b="1" dirty="0"/>
          </a:p>
          <a:p>
            <a:pPr marL="171450" lvl="0" indent="-171450" algn="l" rtl="0">
              <a:spcBef>
                <a:spcPts val="0"/>
              </a:spcBef>
              <a:spcAft>
                <a:spcPts val="0"/>
              </a:spcAft>
              <a:buFont typeface="Arial" panose="020B0604020202020204" pitchFamily="34" charset="0"/>
              <a:buChar char="•"/>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a:p>
            <a:pPr marL="0" lvl="0" indent="0" algn="l" rtl="0">
              <a:spcBef>
                <a:spcPts val="0"/>
              </a:spcBef>
              <a:spcAft>
                <a:spcPts val="0"/>
              </a:spcAft>
              <a:buNone/>
            </a:pPr>
            <a:endParaRPr lang="es-ES" sz="1200" b="1" dirty="0"/>
          </a:p>
        </p:txBody>
      </p:sp>
    </p:spTree>
    <p:extLst>
      <p:ext uri="{BB962C8B-B14F-4D97-AF65-F5344CB8AC3E}">
        <p14:creationId xmlns:p14="http://schemas.microsoft.com/office/powerpoint/2010/main" val="97323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31"/>
        <p:cNvGrpSpPr/>
        <p:nvPr/>
      </p:nvGrpSpPr>
      <p:grpSpPr>
        <a:xfrm>
          <a:off x="0" y="0"/>
          <a:ext cx="0" cy="0"/>
          <a:chOff x="0" y="0"/>
          <a:chExt cx="0" cy="0"/>
        </a:xfrm>
      </p:grpSpPr>
      <p:pic>
        <p:nvPicPr>
          <p:cNvPr id="5" name="Google Shape;118;p17">
            <a:extLst>
              <a:ext uri="{FF2B5EF4-FFF2-40B4-BE49-F238E27FC236}">
                <a16:creationId xmlns:a16="http://schemas.microsoft.com/office/drawing/2014/main" id="{13B8CAAD-00D9-4345-A55E-5290A593F1D7}"/>
              </a:ext>
            </a:extLst>
          </p:cNvPr>
          <p:cNvPicPr preferRelativeResize="0"/>
          <p:nvPr/>
        </p:nvPicPr>
        <p:blipFill rotWithShape="1">
          <a:blip r:embed="rId3">
            <a:alphaModFix/>
          </a:blip>
          <a:srcRect l="9723" r="39867"/>
          <a:stretch/>
        </p:blipFill>
        <p:spPr>
          <a:xfrm>
            <a:off x="-5898" y="0"/>
            <a:ext cx="4148525" cy="5143500"/>
          </a:xfrm>
          <a:prstGeom prst="rect">
            <a:avLst/>
          </a:prstGeom>
          <a:noFill/>
          <a:ln>
            <a:noFill/>
          </a:ln>
        </p:spPr>
      </p:pic>
      <p:sp>
        <p:nvSpPr>
          <p:cNvPr id="133" name="Google Shape;133;p19"/>
          <p:cNvSpPr txBox="1">
            <a:spLocks noGrp="1"/>
          </p:cNvSpPr>
          <p:nvPr>
            <p:ph type="title"/>
          </p:nvPr>
        </p:nvSpPr>
        <p:spPr>
          <a:xfrm>
            <a:off x="-557795" y="1615915"/>
            <a:ext cx="4771982" cy="14823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s" sz="4100" dirty="0">
                <a:solidFill>
                  <a:schemeClr val="lt1"/>
                </a:solidFill>
              </a:rPr>
              <a:t>Transformando la Experiencia del Cliente</a:t>
            </a:r>
            <a:endParaRPr sz="4100" dirty="0">
              <a:solidFill>
                <a:schemeClr val="lt1"/>
              </a:solidFill>
            </a:endParaRPr>
          </a:p>
        </p:txBody>
      </p:sp>
      <p:sp>
        <p:nvSpPr>
          <p:cNvPr id="3" name="Marcador de texto 2">
            <a:extLst>
              <a:ext uri="{FF2B5EF4-FFF2-40B4-BE49-F238E27FC236}">
                <a16:creationId xmlns:a16="http://schemas.microsoft.com/office/drawing/2014/main" id="{F44ECCB9-348F-4DC9-A537-802DEB29C82A}"/>
              </a:ext>
            </a:extLst>
          </p:cNvPr>
          <p:cNvSpPr>
            <a:spLocks noGrp="1"/>
          </p:cNvSpPr>
          <p:nvPr>
            <p:ph type="body" idx="2"/>
          </p:nvPr>
        </p:nvSpPr>
        <p:spPr/>
        <p:txBody>
          <a:bodyPr/>
          <a:lstStyle/>
          <a:p>
            <a:r>
              <a:rPr lang="es-ES" b="1" dirty="0"/>
              <a:t>Perfil</a:t>
            </a:r>
            <a:r>
              <a:rPr lang="es-ES" dirty="0"/>
              <a:t> de </a:t>
            </a:r>
            <a:r>
              <a:rPr lang="es-ES" b="1" dirty="0"/>
              <a:t>cliente:</a:t>
            </a:r>
            <a:r>
              <a:rPr lang="es-ES" dirty="0"/>
              <a:t> descripción del perfil de tu cliente “ideal” (</a:t>
            </a:r>
            <a:r>
              <a:rPr lang="es-ES" i="1" dirty="0" err="1"/>
              <a:t>buyer</a:t>
            </a:r>
            <a:r>
              <a:rPr lang="es-ES" i="1" dirty="0"/>
              <a:t>-persona</a:t>
            </a:r>
            <a:r>
              <a:rPr lang="es-ES" dirty="0"/>
              <a:t>)</a:t>
            </a:r>
          </a:p>
          <a:p>
            <a:endParaRPr lang="es-ES" dirty="0"/>
          </a:p>
          <a:p>
            <a:r>
              <a:rPr lang="es-ES" b="1" dirty="0"/>
              <a:t>Lienzo de Modelo de Negocio </a:t>
            </a:r>
            <a:r>
              <a:rPr lang="es-ES" dirty="0"/>
              <a:t>(</a:t>
            </a:r>
            <a:r>
              <a:rPr lang="es-ES" i="1" dirty="0"/>
              <a:t>Business </a:t>
            </a:r>
            <a:r>
              <a:rPr lang="es-ES" i="1" dirty="0" err="1"/>
              <a:t>Model</a:t>
            </a:r>
            <a:r>
              <a:rPr lang="es-ES" i="1" dirty="0"/>
              <a:t> </a:t>
            </a:r>
            <a:r>
              <a:rPr lang="es-ES" i="1" dirty="0" err="1"/>
              <a:t>Canvas</a:t>
            </a:r>
            <a:r>
              <a:rPr lang="es-ES" dirty="0"/>
              <a:t>): representación de cómo tu empresa crea, entrega y captura valor</a:t>
            </a:r>
          </a:p>
          <a:p>
            <a:endParaRPr lang="es-ES" dirty="0"/>
          </a:p>
          <a:p>
            <a:r>
              <a:rPr lang="es-ES" b="1" dirty="0"/>
              <a:t>Mapa de experiencia de cliente: </a:t>
            </a:r>
            <a:r>
              <a:rPr lang="es" dirty="0">
                <a:solidFill>
                  <a:srgbClr val="FFFFFF"/>
                </a:solidFill>
              </a:rPr>
              <a:t>representación de los aspectos determinantes en cada una de las etapas de contacto de un cliente (real o potencial) con tu empresa</a:t>
            </a:r>
            <a:endParaRPr lang="es-ES" b="1" dirty="0"/>
          </a:p>
          <a:p>
            <a:endParaRPr lang="es-ES" dirty="0"/>
          </a:p>
        </p:txBody>
      </p:sp>
    </p:spTree>
    <p:extLst>
      <p:ext uri="{BB962C8B-B14F-4D97-AF65-F5344CB8AC3E}">
        <p14:creationId xmlns:p14="http://schemas.microsoft.com/office/powerpoint/2010/main" val="215484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4886"/>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36825" y="91470"/>
            <a:ext cx="5389332" cy="4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t>Perfil de Cliente </a:t>
            </a:r>
            <a:r>
              <a:rPr lang="es" sz="1800" i="1" dirty="0"/>
              <a:t>- Buyer </a:t>
            </a:r>
            <a:r>
              <a:rPr lang="es" sz="1800" dirty="0"/>
              <a:t>Persona (Guía)</a:t>
            </a:r>
            <a:endParaRPr sz="1800" dirty="0"/>
          </a:p>
        </p:txBody>
      </p:sp>
      <p:graphicFrame>
        <p:nvGraphicFramePr>
          <p:cNvPr id="141" name="Google Shape;141;p20"/>
          <p:cNvGraphicFramePr/>
          <p:nvPr/>
        </p:nvGraphicFramePr>
        <p:xfrm>
          <a:off x="69600" y="543825"/>
          <a:ext cx="9010800" cy="4631675"/>
        </p:xfrm>
        <a:graphic>
          <a:graphicData uri="http://schemas.openxmlformats.org/drawingml/2006/table">
            <a:tbl>
              <a:tblPr>
                <a:noFill/>
                <a:tableStyleId>{8D7B9B35-188E-4D71-A1A0-08AD3887523C}</a:tableStyleId>
              </a:tblPr>
              <a:tblGrid>
                <a:gridCol w="3003600">
                  <a:extLst>
                    <a:ext uri="{9D8B030D-6E8A-4147-A177-3AD203B41FA5}">
                      <a16:colId xmlns:a16="http://schemas.microsoft.com/office/drawing/2014/main" val="20000"/>
                    </a:ext>
                  </a:extLst>
                </a:gridCol>
                <a:gridCol w="3003600">
                  <a:extLst>
                    <a:ext uri="{9D8B030D-6E8A-4147-A177-3AD203B41FA5}">
                      <a16:colId xmlns:a16="http://schemas.microsoft.com/office/drawing/2014/main" val="20001"/>
                    </a:ext>
                  </a:extLst>
                </a:gridCol>
                <a:gridCol w="3003600">
                  <a:extLst>
                    <a:ext uri="{9D8B030D-6E8A-4147-A177-3AD203B41FA5}">
                      <a16:colId xmlns:a16="http://schemas.microsoft.com/office/drawing/2014/main" val="20002"/>
                    </a:ext>
                  </a:extLst>
                </a:gridCol>
              </a:tblGrid>
              <a:tr h="1132775">
                <a:tc>
                  <a:txBody>
                    <a:bodyPr/>
                    <a:lstStyle/>
                    <a:p>
                      <a:pPr marL="0" lvl="0" indent="0" algn="l" rtl="0">
                        <a:spcBef>
                          <a:spcPts val="0"/>
                        </a:spcBef>
                        <a:spcAft>
                          <a:spcPts val="0"/>
                        </a:spcAft>
                        <a:buNone/>
                      </a:pPr>
                      <a:r>
                        <a:rPr lang="es" b="1"/>
                        <a:t>Perfil personal</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Localización. Edad. Género. Estado civil. Hijos. Educación. Nivel de ingresos. ¿Cómo describirías su personalidad? ¿Es introvertido o extrovertido? ¿Es optimista o pesimista? ¿Prefiere seguir las reglas o desafiar los límites?</a:t>
                      </a:r>
                      <a:endParaRPr sz="7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rowSpan="2">
                  <a:txBody>
                    <a:bodyPr/>
                    <a:lstStyle/>
                    <a:p>
                      <a:pPr marL="0" lvl="0" indent="0" algn="ctr" rtl="0">
                        <a:spcBef>
                          <a:spcPts val="0"/>
                        </a:spcBef>
                        <a:spcAft>
                          <a:spcPts val="0"/>
                        </a:spcAft>
                        <a:buNone/>
                      </a:pPr>
                      <a:r>
                        <a:rPr lang="es" b="1"/>
                        <a:t>&lt;Nombre&gt;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Perfil profesional</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Empresa (sector, tamaño, personas más importantes). Posición y nivel de responsabilidad. Trayectoria laboral. Habilidades destacadas. ¿Quién es su jefe? ¿Cómo es un día normal de trabajo? ¿Qué herramientas necesita? ¿Qué problemas tiene al desempeñar su trabajo? ¿Gestiona a más personas? ¿Cuáles son sus responsabilidades? ¿En qué sector trabaja? ¿Cuál es el tamaño de su empresa? ¿Dónde busca información para aprender sobre su trabajo y lo que sucede en su sector? ¿Cómo se mide su éxito? </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955025">
                <a:tc>
                  <a:txBody>
                    <a:bodyPr/>
                    <a:lstStyle/>
                    <a:p>
                      <a:pPr marL="0" lvl="0" indent="0" algn="l" rtl="0">
                        <a:spcBef>
                          <a:spcPts val="0"/>
                        </a:spcBef>
                        <a:spcAft>
                          <a:spcPts val="0"/>
                        </a:spcAft>
                        <a:buNone/>
                      </a:pPr>
                      <a:r>
                        <a:rPr lang="es" b="1"/>
                        <a:t>Hábitos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¿Cómo es un día normal fuera de su trabajo? ¿Dispone de mucho tiempo libre? ¿Lee medios y blogs? ¿Cuáles y de qué tipo son? ¿Usa redes sociales? ¿Las usa para informarse antes de comprar? ¿Quiénes son sus referentes? ¿Acude a conferencias? ¿Le gusta formarse por su cuenta? ¿Pertenece a alguna asociación?  </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vMerge="1">
                  <a:txBody>
                    <a:bodyPr/>
                    <a:lstStyle/>
                    <a:p>
                      <a:endParaRPr lang="es-ES"/>
                    </a:p>
                  </a:txBody>
                  <a:tcPr/>
                </a:tc>
                <a:tc>
                  <a:txBody>
                    <a:bodyPr/>
                    <a:lstStyle/>
                    <a:p>
                      <a:pPr marL="0" lvl="0" indent="0" algn="l" rtl="0">
                        <a:spcBef>
                          <a:spcPts val="0"/>
                        </a:spcBef>
                        <a:spcAft>
                          <a:spcPts val="0"/>
                        </a:spcAft>
                        <a:buNone/>
                      </a:pPr>
                      <a:r>
                        <a:rPr lang="es" b="1"/>
                        <a:t>Objetivos y retos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¿Qué objetivos tiene a medio y largo plazo en el trabajo y en otros ámbitos de la vida? ¿Cómo los prioriza? ¿Cuáles son sus responsabilidades? ¿Cómo define el éxito? ¿Cuáles son sus retos principales? ¿Qué obstáculos se encuentra en el camino? ¿Cómo podemos ayudarle? ¿Qué preguntas hacen cuando buscan soluciones a sus desafíos? </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179725">
                <a:tc>
                  <a:txBody>
                    <a:bodyPr/>
                    <a:lstStyle/>
                    <a:p>
                      <a:pPr marL="0" lvl="0" indent="0" algn="l" rtl="0">
                        <a:spcBef>
                          <a:spcPts val="0"/>
                        </a:spcBef>
                        <a:spcAft>
                          <a:spcPts val="0"/>
                        </a:spcAft>
                        <a:buNone/>
                      </a:pPr>
                      <a:r>
                        <a:rPr lang="es" b="1"/>
                        <a:t>Hobbies e Intereses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¿Le gusta practicar deporte? ¿Lee? ¿Juega a videojuegos? ¿Qué le aporta todo ello?</a:t>
                      </a:r>
                      <a:endParaRPr sz="7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Nuestro producto o servicio</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¿Qué problema resuelve o qué necesidad cubre? Si ha recurrido a la competencia antes, ¿cuáles son las principales pegas que ha encontrado en su servicio o producto? ¿Qué es importante para él/ella cuando considera un producto/servicio como el nuestro? ¿Cómo prefiere comunicarse con proveedores: email, teléfono, en persona? ¿Usa internet para buscar proveedores? Si es así, ¿cómo es su proceso de búsqueda?</a:t>
                      </a:r>
                      <a:r>
                        <a:rPr lang="es" sz="700" b="1">
                          <a:latin typeface="Roboto"/>
                          <a:ea typeface="Roboto"/>
                          <a:cs typeface="Roboto"/>
                          <a:sym typeface="Roboto"/>
                        </a:rPr>
                        <a:t> </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Frustraciones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¿Qué le asusta? ¿Alguno de esos miedos tiene que ver con un problema que pueda resolver nuestro producto o servicio? ¿Qué es lo que no quiere y/o molesta?</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882725">
                <a:tc>
                  <a:txBody>
                    <a:bodyPr/>
                    <a:lstStyle/>
                    <a:p>
                      <a:pPr marL="0" lvl="0" indent="0" algn="l" rtl="0">
                        <a:spcBef>
                          <a:spcPts val="0"/>
                        </a:spcBef>
                        <a:spcAft>
                          <a:spcPts val="0"/>
                        </a:spcAft>
                        <a:buNone/>
                      </a:pPr>
                      <a:r>
                        <a:rPr lang="es" sz="800" b="1">
                          <a:latin typeface="Roboto"/>
                          <a:ea typeface="Roboto"/>
                          <a:cs typeface="Roboto"/>
                          <a:sym typeface="Roboto"/>
                        </a:rPr>
                        <a:t>¿Dónde podemos encontrarle y cómo podemos conectar con nuestro buyer persona?</a:t>
                      </a:r>
                      <a:r>
                        <a:rPr lang="es" sz="800">
                          <a:latin typeface="Roboto"/>
                          <a:ea typeface="Roboto"/>
                          <a:cs typeface="Roboto"/>
                          <a:sym typeface="Roboto"/>
                        </a:rPr>
                        <a:t> </a:t>
                      </a:r>
                      <a:endParaRPr sz="8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sz="800" b="1">
                          <a:latin typeface="Roboto"/>
                          <a:ea typeface="Roboto"/>
                          <a:cs typeface="Roboto"/>
                          <a:sym typeface="Roboto"/>
                        </a:rPr>
                        <a:t>¿Qué ventajas tenemos sobre otras empresas de nuestro sector?</a:t>
                      </a:r>
                      <a:endParaRPr sz="8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sz="800" b="1">
                          <a:latin typeface="Roboto"/>
                          <a:ea typeface="Roboto"/>
                          <a:cs typeface="Roboto"/>
                          <a:sym typeface="Roboto"/>
                        </a:rPr>
                        <a:t>¿Cómo le podemos ayudar para que obtenga los objetivos deseados y supere sus retos? </a:t>
                      </a:r>
                      <a:endParaRPr sz="8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pic>
        <p:nvPicPr>
          <p:cNvPr id="142" name="Google Shape;142;p20"/>
          <p:cNvPicPr preferRelativeResize="0"/>
          <p:nvPr/>
        </p:nvPicPr>
        <p:blipFill>
          <a:blip r:embed="rId3">
            <a:alphaModFix/>
          </a:blip>
          <a:stretch>
            <a:fillRect/>
          </a:stretch>
        </p:blipFill>
        <p:spPr>
          <a:xfrm>
            <a:off x="3858399" y="1053525"/>
            <a:ext cx="1427200" cy="178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3A6D"/>
        </a:solid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36825" y="59666"/>
            <a:ext cx="4745276" cy="4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a:t>Perfil de Cliente </a:t>
            </a:r>
            <a:r>
              <a:rPr lang="es" sz="1800" i="1" dirty="0"/>
              <a:t>- Buyer </a:t>
            </a:r>
            <a:r>
              <a:rPr lang="es" sz="1800" dirty="0"/>
              <a:t>Persona</a:t>
            </a:r>
            <a:endParaRPr sz="1800" dirty="0"/>
          </a:p>
        </p:txBody>
      </p:sp>
      <p:graphicFrame>
        <p:nvGraphicFramePr>
          <p:cNvPr id="148" name="Google Shape;148;p21"/>
          <p:cNvGraphicFramePr/>
          <p:nvPr>
            <p:extLst>
              <p:ext uri="{D42A27DB-BD31-4B8C-83A1-F6EECF244321}">
                <p14:modId xmlns:p14="http://schemas.microsoft.com/office/powerpoint/2010/main" val="3456123359"/>
              </p:ext>
            </p:extLst>
          </p:nvPr>
        </p:nvGraphicFramePr>
        <p:xfrm>
          <a:off x="69600" y="543825"/>
          <a:ext cx="9010800" cy="4559850"/>
        </p:xfrm>
        <a:graphic>
          <a:graphicData uri="http://schemas.openxmlformats.org/drawingml/2006/table">
            <a:tbl>
              <a:tblPr>
                <a:noFill/>
                <a:tableStyleId>{8D7B9B35-188E-4D71-A1A0-08AD3887523C}</a:tableStyleId>
              </a:tblPr>
              <a:tblGrid>
                <a:gridCol w="3003600">
                  <a:extLst>
                    <a:ext uri="{9D8B030D-6E8A-4147-A177-3AD203B41FA5}">
                      <a16:colId xmlns:a16="http://schemas.microsoft.com/office/drawing/2014/main" val="20000"/>
                    </a:ext>
                  </a:extLst>
                </a:gridCol>
                <a:gridCol w="3003600">
                  <a:extLst>
                    <a:ext uri="{9D8B030D-6E8A-4147-A177-3AD203B41FA5}">
                      <a16:colId xmlns:a16="http://schemas.microsoft.com/office/drawing/2014/main" val="20001"/>
                    </a:ext>
                  </a:extLst>
                </a:gridCol>
                <a:gridCol w="3003600">
                  <a:extLst>
                    <a:ext uri="{9D8B030D-6E8A-4147-A177-3AD203B41FA5}">
                      <a16:colId xmlns:a16="http://schemas.microsoft.com/office/drawing/2014/main" val="20002"/>
                    </a:ext>
                  </a:extLst>
                </a:gridCol>
              </a:tblGrid>
              <a:tr h="1244575">
                <a:tc>
                  <a:txBody>
                    <a:bodyPr/>
                    <a:lstStyle/>
                    <a:p>
                      <a:pPr marL="0" lvl="0" indent="0" algn="l" rtl="0">
                        <a:spcBef>
                          <a:spcPts val="0"/>
                        </a:spcBef>
                        <a:spcAft>
                          <a:spcPts val="0"/>
                        </a:spcAft>
                        <a:buNone/>
                      </a:pPr>
                      <a:r>
                        <a:rPr lang="es" b="1" dirty="0"/>
                        <a:t>Perfil personal</a:t>
                      </a:r>
                      <a:endParaRPr b="1" dirty="0"/>
                    </a:p>
                    <a:p>
                      <a:pPr marL="0" lvl="0" indent="0" algn="l" rtl="0">
                        <a:spcBef>
                          <a:spcPts val="0"/>
                        </a:spcBef>
                        <a:spcAft>
                          <a:spcPts val="0"/>
                        </a:spcAft>
                        <a:buNone/>
                      </a:pP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&lt;rellena este bloque&gt; </a:t>
                      </a:r>
                      <a:endParaRPr sz="700" b="1" dirty="0">
                        <a:latin typeface="Roboto"/>
                        <a:ea typeface="Roboto"/>
                        <a:cs typeface="Roboto"/>
                        <a:sym typeface="Roboto"/>
                      </a:endParaRPr>
                    </a:p>
                    <a:p>
                      <a:pPr marL="0" lvl="0" indent="0" algn="l" rtl="0">
                        <a:spcBef>
                          <a:spcPts val="0"/>
                        </a:spcBef>
                        <a:spcAft>
                          <a:spcPts val="0"/>
                        </a:spcAft>
                        <a:buNone/>
                      </a:pPr>
                      <a:endParaRPr sz="700" dirty="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rowSpan="2">
                  <a:txBody>
                    <a:bodyPr/>
                    <a:lstStyle/>
                    <a:p>
                      <a:pPr marL="0" lvl="0" indent="0" algn="ctr" rtl="0">
                        <a:spcBef>
                          <a:spcPts val="0"/>
                        </a:spcBef>
                        <a:spcAft>
                          <a:spcPts val="0"/>
                        </a:spcAft>
                        <a:buNone/>
                      </a:pPr>
                      <a:r>
                        <a:rPr lang="es" b="1"/>
                        <a:t>Juan Martínez</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Perfil profesional</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 </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049275">
                <a:tc>
                  <a:txBody>
                    <a:bodyPr/>
                    <a:lstStyle/>
                    <a:p>
                      <a:pPr marL="0" lvl="0" indent="0" algn="l" rtl="0">
                        <a:spcBef>
                          <a:spcPts val="0"/>
                        </a:spcBef>
                        <a:spcAft>
                          <a:spcPts val="0"/>
                        </a:spcAft>
                        <a:buNone/>
                      </a:pPr>
                      <a:r>
                        <a:rPr lang="es" b="1"/>
                        <a:t>Hábitos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vMerge="1">
                  <a:txBody>
                    <a:bodyPr/>
                    <a:lstStyle/>
                    <a:p>
                      <a:endParaRPr lang="es-ES"/>
                    </a:p>
                  </a:txBody>
                  <a:tcPr/>
                </a:tc>
                <a:tc>
                  <a:txBody>
                    <a:bodyPr/>
                    <a:lstStyle/>
                    <a:p>
                      <a:pPr marL="0" lvl="0" indent="0" algn="l" rtl="0">
                        <a:spcBef>
                          <a:spcPts val="0"/>
                        </a:spcBef>
                        <a:spcAft>
                          <a:spcPts val="0"/>
                        </a:spcAft>
                        <a:buNone/>
                      </a:pPr>
                      <a:r>
                        <a:rPr lang="es" b="1"/>
                        <a:t>Objetivos y retos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296150">
                <a:tc>
                  <a:txBody>
                    <a:bodyPr/>
                    <a:lstStyle/>
                    <a:p>
                      <a:pPr marL="0" lvl="0" indent="0" algn="l" rtl="0">
                        <a:spcBef>
                          <a:spcPts val="0"/>
                        </a:spcBef>
                        <a:spcAft>
                          <a:spcPts val="0"/>
                        </a:spcAft>
                        <a:buNone/>
                      </a:pPr>
                      <a:r>
                        <a:rPr lang="es" b="1"/>
                        <a:t>Hobbies e Intereses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Nuestro producto o servicio</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b="1"/>
                        <a:t>Frustraciones</a:t>
                      </a:r>
                      <a:endParaRPr b="1"/>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969850">
                <a:tc>
                  <a:txBody>
                    <a:bodyPr/>
                    <a:lstStyle/>
                    <a:p>
                      <a:pPr marL="0" lvl="0" indent="0" algn="l" rtl="0">
                        <a:spcBef>
                          <a:spcPts val="0"/>
                        </a:spcBef>
                        <a:spcAft>
                          <a:spcPts val="0"/>
                        </a:spcAft>
                        <a:buNone/>
                      </a:pPr>
                      <a:r>
                        <a:rPr lang="es" sz="800" b="1">
                          <a:latin typeface="Roboto"/>
                          <a:ea typeface="Roboto"/>
                          <a:cs typeface="Roboto"/>
                          <a:sym typeface="Roboto"/>
                        </a:rPr>
                        <a:t>¿Dónde podemos encontrarle y cómo podemos conectar con nuestro buyer persona?</a:t>
                      </a:r>
                      <a:r>
                        <a:rPr lang="es" sz="800">
                          <a:latin typeface="Roboto"/>
                          <a:ea typeface="Roboto"/>
                          <a:cs typeface="Roboto"/>
                          <a:sym typeface="Roboto"/>
                        </a:rPr>
                        <a:t> </a:t>
                      </a:r>
                      <a:endParaRPr sz="800">
                        <a:latin typeface="Roboto"/>
                        <a:ea typeface="Roboto"/>
                        <a:cs typeface="Roboto"/>
                        <a:sym typeface="Roboto"/>
                      </a:endParaRPr>
                    </a:p>
                    <a:p>
                      <a:pPr marL="0" lvl="0" indent="0" algn="l" rtl="0">
                        <a:spcBef>
                          <a:spcPts val="0"/>
                        </a:spcBef>
                        <a:spcAft>
                          <a:spcPts val="0"/>
                        </a:spcAft>
                        <a:buNone/>
                      </a:pPr>
                      <a:endParaRPr sz="700">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sz="7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sz="800" b="1">
                          <a:latin typeface="Roboto"/>
                          <a:ea typeface="Roboto"/>
                          <a:cs typeface="Roboto"/>
                          <a:sym typeface="Roboto"/>
                        </a:rPr>
                        <a:t>¿Qué ventajas tenemos sobre otras empresas de nuestro sector?</a:t>
                      </a:r>
                      <a:endParaRPr sz="700" b="1">
                        <a:latin typeface="Roboto"/>
                        <a:ea typeface="Roboto"/>
                        <a:cs typeface="Roboto"/>
                        <a:sym typeface="Roboto"/>
                      </a:endParaRPr>
                    </a:p>
                    <a:p>
                      <a:pPr marL="0" lvl="0" indent="0" algn="l" rtl="0">
                        <a:spcBef>
                          <a:spcPts val="0"/>
                        </a:spcBef>
                        <a:spcAft>
                          <a:spcPts val="0"/>
                        </a:spcAft>
                        <a:buNone/>
                      </a:pPr>
                      <a:endParaRPr sz="700" b="1">
                        <a:latin typeface="Roboto"/>
                        <a:ea typeface="Roboto"/>
                        <a:cs typeface="Roboto"/>
                        <a:sym typeface="Roboto"/>
                      </a:endParaRPr>
                    </a:p>
                    <a:p>
                      <a:pPr marL="0" lvl="0" indent="0" algn="l" rtl="0">
                        <a:spcBef>
                          <a:spcPts val="0"/>
                        </a:spcBef>
                        <a:spcAft>
                          <a:spcPts val="0"/>
                        </a:spcAft>
                        <a:buNone/>
                      </a:pPr>
                      <a:r>
                        <a:rPr lang="es" sz="700">
                          <a:latin typeface="Roboto"/>
                          <a:ea typeface="Roboto"/>
                          <a:cs typeface="Roboto"/>
                          <a:sym typeface="Roboto"/>
                        </a:rPr>
                        <a:t>&lt;rellena este bloque&gt;</a:t>
                      </a:r>
                      <a:endParaRPr sz="7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sz="800" b="1" dirty="0">
                          <a:latin typeface="Roboto"/>
                          <a:ea typeface="Roboto"/>
                          <a:cs typeface="Roboto"/>
                          <a:sym typeface="Roboto"/>
                        </a:rPr>
                        <a:t>¿Cómo le podemos ayudar para que obtenga los objetivos deseados y supere sus retos?</a:t>
                      </a:r>
                      <a:r>
                        <a:rPr lang="es" sz="700" b="1" dirty="0">
                          <a:latin typeface="Roboto"/>
                          <a:ea typeface="Roboto"/>
                          <a:cs typeface="Roboto"/>
                          <a:sym typeface="Roboto"/>
                        </a:rPr>
                        <a:t> </a:t>
                      </a:r>
                      <a:endParaRPr sz="700" b="1" dirty="0">
                        <a:latin typeface="Roboto"/>
                        <a:ea typeface="Roboto"/>
                        <a:cs typeface="Roboto"/>
                        <a:sym typeface="Roboto"/>
                      </a:endParaRPr>
                    </a:p>
                    <a:p>
                      <a:pPr marL="0" lvl="0" indent="0" algn="l" rtl="0">
                        <a:spcBef>
                          <a:spcPts val="0"/>
                        </a:spcBef>
                        <a:spcAft>
                          <a:spcPts val="0"/>
                        </a:spcAft>
                        <a:buNone/>
                      </a:pPr>
                      <a:endParaRPr sz="700" dirty="0">
                        <a:latin typeface="Roboto"/>
                        <a:ea typeface="Roboto"/>
                        <a:cs typeface="Roboto"/>
                        <a:sym typeface="Roboto"/>
                      </a:endParaRPr>
                    </a:p>
                    <a:p>
                      <a:pPr marL="0" lvl="0" indent="0" algn="l" rtl="0">
                        <a:spcBef>
                          <a:spcPts val="0"/>
                        </a:spcBef>
                        <a:spcAft>
                          <a:spcPts val="0"/>
                        </a:spcAft>
                        <a:buNone/>
                      </a:pPr>
                      <a:r>
                        <a:rPr lang="es" sz="700" dirty="0">
                          <a:latin typeface="Roboto"/>
                          <a:ea typeface="Roboto"/>
                          <a:cs typeface="Roboto"/>
                          <a:sym typeface="Roboto"/>
                        </a:rPr>
                        <a:t>&lt;rellena este bloque&gt;</a:t>
                      </a:r>
                      <a:endParaRPr sz="700" b="1" dirty="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pic>
        <p:nvPicPr>
          <p:cNvPr id="149" name="Google Shape;149;p21"/>
          <p:cNvPicPr preferRelativeResize="0"/>
          <p:nvPr/>
        </p:nvPicPr>
        <p:blipFill>
          <a:blip r:embed="rId3">
            <a:alphaModFix/>
          </a:blip>
          <a:stretch>
            <a:fillRect/>
          </a:stretch>
        </p:blipFill>
        <p:spPr>
          <a:xfrm>
            <a:off x="3861399" y="908100"/>
            <a:ext cx="1427200" cy="17890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Personalizado 2">
      <a:dk1>
        <a:srgbClr val="FFCC00"/>
      </a:dk1>
      <a:lt1>
        <a:srgbClr val="FFFFFF"/>
      </a:lt1>
      <a:dk2>
        <a:srgbClr val="CE132E"/>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9b394e8-c379-4854-af34-d5ce6f83c046" xsi:nil="true"/>
    <lcf76f155ced4ddcb4097134ff3c332f xmlns="d578ee42-62a0-4518-a00d-04d02de68ce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23399CD93CD3142A5320107631533DD" ma:contentTypeVersion="20" ma:contentTypeDescription="Crear nuevo documento." ma:contentTypeScope="" ma:versionID="8ec87140ebcb0a433d53d9be723872ae">
  <xsd:schema xmlns:xsd="http://www.w3.org/2001/XMLSchema" xmlns:xs="http://www.w3.org/2001/XMLSchema" xmlns:p="http://schemas.microsoft.com/office/2006/metadata/properties" xmlns:ns2="d578ee42-62a0-4518-a00d-04d02de68ce3" xmlns:ns3="09b394e8-c379-4854-af34-d5ce6f83c046" targetNamespace="http://schemas.microsoft.com/office/2006/metadata/properties" ma:root="true" ma:fieldsID="830f55623349c9bf1e91d7528ec999ca" ns2:_="" ns3:_="">
    <xsd:import namespace="d578ee42-62a0-4518-a00d-04d02de68ce3"/>
    <xsd:import namespace="09b394e8-c379-4854-af34-d5ce6f83c046"/>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TaxCatchAll" minOccurs="0"/>
                <xsd:element ref="ns2:lcf76f155ced4ddcb4097134ff3c332f"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78ee42-62a0-4518-a00d-04d02de68c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b07a5f9a-3004-49a2-871f-07e3cd973afb"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b394e8-c379-4854-af34-d5ce6f83c046"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2f97a68b-f82a-4fe4-a947-99320d212028}" ma:internalName="TaxCatchAll" ma:showField="CatchAllData" ma:web="09b394e8-c379-4854-af34-d5ce6f83c0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D4DC2-4AF0-45DD-911E-D88426932321}">
  <ds:schemaRefs>
    <ds:schemaRef ds:uri="http://purl.org/dc/dcmitype/"/>
    <ds:schemaRef ds:uri="d578ee42-62a0-4518-a00d-04d02de68ce3"/>
    <ds:schemaRef ds:uri="http://purl.org/dc/elements/1.1/"/>
    <ds:schemaRef ds:uri="http://schemas.microsoft.com/office/2006/metadata/properties"/>
    <ds:schemaRef ds:uri="http://schemas.microsoft.com/office/2006/documentManagement/types"/>
    <ds:schemaRef ds:uri="http://purl.org/dc/terms/"/>
    <ds:schemaRef ds:uri="09b394e8-c379-4854-af34-d5ce6f83c046"/>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AE18142-0415-4BEC-A1A0-B771D6713F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78ee42-62a0-4518-a00d-04d02de68ce3"/>
    <ds:schemaRef ds:uri="09b394e8-c379-4854-af34-d5ce6f83c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156D10-3B55-437A-8E01-BFC85C5169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1685</TotalTime>
  <Words>3083</Words>
  <Application>Microsoft Office PowerPoint</Application>
  <PresentationFormat>Presentación en pantalla (16:9)</PresentationFormat>
  <Paragraphs>447</Paragraphs>
  <Slides>25</Slides>
  <Notes>25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Calibri</vt:lpstr>
      <vt:lpstr>Roboto </vt:lpstr>
      <vt:lpstr>Roboto Black</vt:lpstr>
      <vt:lpstr>Roboto Medium</vt:lpstr>
      <vt:lpstr>Roboto</vt:lpstr>
      <vt:lpstr>Material</vt:lpstr>
      <vt:lpstr>Plan de Transformación Digital </vt:lpstr>
      <vt:lpstr>Presentación de PowerPoint</vt:lpstr>
      <vt:lpstr>Diagnóstico y Reflexión Estratégica</vt:lpstr>
      <vt:lpstr>Análisis interno – TEST DE DIAGNÓSTICO DIGITAL</vt:lpstr>
      <vt:lpstr>Análisis Externo - Otras Empresas</vt:lpstr>
      <vt:lpstr>Definición inicial de Áreas de Actuación</vt:lpstr>
      <vt:lpstr>Transformando la Experiencia del Cliente</vt:lpstr>
      <vt:lpstr>Perfil de Cliente - Buyer Persona (Guía)</vt:lpstr>
      <vt:lpstr>Perfil de Cliente - Buyer Persona</vt:lpstr>
      <vt:lpstr>Perfil de Cliente - Mapa de empatía (Guía)</vt:lpstr>
      <vt:lpstr>Perfil de Cliente - Mapa de empatía</vt:lpstr>
      <vt:lpstr>Lienzo de Modelo de Negocio (Guía)</vt:lpstr>
      <vt:lpstr>Presentación de PowerPoint</vt:lpstr>
      <vt:lpstr>Mapa de experiencia del cliente</vt:lpstr>
      <vt:lpstr> Habilitando la Transformación</vt:lpstr>
      <vt:lpstr>Presentación de PowerPoint</vt:lpstr>
      <vt:lpstr>Presentación de PowerPoint</vt:lpstr>
      <vt:lpstr>Herramientas y Tecnologías a mejorar o implantar</vt:lpstr>
      <vt:lpstr> Gestionando el Cambio</vt:lpstr>
      <vt:lpstr>Junio de 20XX</vt:lpstr>
      <vt:lpstr>Plan de Acción - Matriz de priorización de iniciativas - “quick-wins”</vt:lpstr>
      <vt:lpstr>Plan de Acción – Iniciativas, tareas, responsables, plazos y presupuesto</vt:lpstr>
      <vt:lpstr>Plan de Acción- Inversión necesaria</vt:lpstr>
      <vt:lpstr>Nombre del integrante 1</vt:lpstr>
      <vt:lpstr>Formación necesaria del equipo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de Transformación Digital</dc:title>
  <dc:creator>Sánchez Galindo, Miguel</dc:creator>
  <cp:lastModifiedBy>Armas Iglesias, Maria</cp:lastModifiedBy>
  <cp:revision>8</cp:revision>
  <cp:lastPrinted>2022-01-14T08:39:27Z</cp:lastPrinted>
  <dcterms:modified xsi:type="dcterms:W3CDTF">2023-05-04T12:06:25Z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0x010100923399CD93CD3142A5320107631533DD</vt:lpwstr>
  </property>
  <property fmtid="{D5CDD505-2E9C-101B-9397-08002B2CF9AE}" pid="3" name="MediaServiceImageTags">
    <vt:lpwstr/>
  </property>
</Properties>
</file>